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64" r:id="rId4"/>
  </p:sldMasterIdLst>
  <p:notesMasterIdLst>
    <p:notesMasterId r:id="rId35"/>
  </p:notesMasterIdLst>
  <p:sldIdLst>
    <p:sldId id="256" r:id="rId5"/>
    <p:sldId id="2147473135" r:id="rId6"/>
    <p:sldId id="257" r:id="rId7"/>
    <p:sldId id="2147471365" r:id="rId8"/>
    <p:sldId id="2147471373" r:id="rId9"/>
    <p:sldId id="2147471347" r:id="rId10"/>
    <p:sldId id="2147471324" r:id="rId11"/>
    <p:sldId id="2147471345" r:id="rId12"/>
    <p:sldId id="2147471366" r:id="rId13"/>
    <p:sldId id="2147471329" r:id="rId14"/>
    <p:sldId id="2147472275" r:id="rId15"/>
    <p:sldId id="2147471335" r:id="rId16"/>
    <p:sldId id="2147472276" r:id="rId17"/>
    <p:sldId id="2147472277" r:id="rId18"/>
    <p:sldId id="2147471332" r:id="rId19"/>
    <p:sldId id="2147472278" r:id="rId20"/>
    <p:sldId id="2147471336" r:id="rId21"/>
    <p:sldId id="2147472566" r:id="rId22"/>
    <p:sldId id="2147471333" r:id="rId23"/>
    <p:sldId id="2147472280" r:id="rId24"/>
    <p:sldId id="2147471359" r:id="rId25"/>
    <p:sldId id="2147472600" r:id="rId26"/>
    <p:sldId id="2147472601" r:id="rId27"/>
    <p:sldId id="2147472284" r:id="rId28"/>
    <p:sldId id="2147473134" r:id="rId29"/>
    <p:sldId id="2147473119" r:id="rId30"/>
    <p:sldId id="2147471352" r:id="rId31"/>
    <p:sldId id="2147471364" r:id="rId32"/>
    <p:sldId id="2147471370" r:id="rId33"/>
    <p:sldId id="2147471340"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8"/>
    <p:restoredTop sz="94638"/>
  </p:normalViewPr>
  <p:slideViewPr>
    <p:cSldViewPr snapToGrid="0">
      <p:cViewPr varScale="1">
        <p:scale>
          <a:sx n="151" d="100"/>
          <a:sy n="151" d="100"/>
        </p:scale>
        <p:origin x="552"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363FA-DB86-C845-BF77-B95D88E182B1}"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94C9E-DB0E-5A4C-ADC8-5484D808ADE1}" type="slidenum">
              <a:rPr lang="en-US" smtClean="0"/>
              <a:t>‹#›</a:t>
            </a:fld>
            <a:endParaRPr lang="en-US"/>
          </a:p>
        </p:txBody>
      </p:sp>
    </p:spTree>
    <p:extLst>
      <p:ext uri="{BB962C8B-B14F-4D97-AF65-F5344CB8AC3E}">
        <p14:creationId xmlns:p14="http://schemas.microsoft.com/office/powerpoint/2010/main" val="63649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walk through each of the facets to get an idea of the scope of each.</a:t>
            </a:r>
          </a:p>
        </p:txBody>
      </p:sp>
      <p:sp>
        <p:nvSpPr>
          <p:cNvPr id="4" name="Slide Number Placeholder 3"/>
          <p:cNvSpPr>
            <a:spLocks noGrp="1"/>
          </p:cNvSpPr>
          <p:nvPr>
            <p:ph type="sldNum" sz="quarter" idx="5"/>
          </p:nvPr>
        </p:nvSpPr>
        <p:spPr/>
        <p:txBody>
          <a:bodyPr/>
          <a:lstStyle/>
          <a:p>
            <a:fld id="{1920659E-4EF4-2645-9493-6480BC1B52F3}" type="slidenum">
              <a:rPr lang="en-US" smtClean="0"/>
              <a:t>7</a:t>
            </a:fld>
            <a:endParaRPr lang="en-US"/>
          </a:p>
        </p:txBody>
      </p:sp>
    </p:spTree>
    <p:extLst>
      <p:ext uri="{BB962C8B-B14F-4D97-AF65-F5344CB8AC3E}">
        <p14:creationId xmlns:p14="http://schemas.microsoft.com/office/powerpoint/2010/main" val="25850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1EF26B-9203-BB4A-8BF4-EAD32DB82FEA}" type="slidenum">
              <a:rPr lang="en-US" smtClean="0"/>
              <a:t>8</a:t>
            </a:fld>
            <a:endParaRPr lang="en-US"/>
          </a:p>
        </p:txBody>
      </p:sp>
    </p:spTree>
    <p:extLst>
      <p:ext uri="{BB962C8B-B14F-4D97-AF65-F5344CB8AC3E}">
        <p14:creationId xmlns:p14="http://schemas.microsoft.com/office/powerpoint/2010/main" val="6552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C64E07-4906-2045-8170-0B7F109B7DB4}" type="slidenum">
              <a:rPr lang="en-US" smtClean="0"/>
              <a:t>10</a:t>
            </a:fld>
            <a:endParaRPr lang="en-US"/>
          </a:p>
        </p:txBody>
      </p:sp>
    </p:spTree>
    <p:extLst>
      <p:ext uri="{BB962C8B-B14F-4D97-AF65-F5344CB8AC3E}">
        <p14:creationId xmlns:p14="http://schemas.microsoft.com/office/powerpoint/2010/main" val="161793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C64E07-4906-2045-8170-0B7F109B7DB4}" type="slidenum">
              <a:rPr lang="en-US" smtClean="0"/>
              <a:t>12</a:t>
            </a:fld>
            <a:endParaRPr lang="en-US"/>
          </a:p>
        </p:txBody>
      </p:sp>
    </p:spTree>
    <p:extLst>
      <p:ext uri="{BB962C8B-B14F-4D97-AF65-F5344CB8AC3E}">
        <p14:creationId xmlns:p14="http://schemas.microsoft.com/office/powerpoint/2010/main" val="29416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A0E22-77A1-06BD-6137-6DB5A52D9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43EE8-1814-4928-F743-50D8FE661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17D7-2460-56CE-90AB-25F2B3BB4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8011EB-E889-C00E-9825-C7D68696F8A0}"/>
              </a:ext>
            </a:extLst>
          </p:cNvPr>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98C64E07-4906-2045-8170-0B7F109B7DB4}"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8197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3BDF0-52BC-79B9-ED87-4A0EFE1BD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666A4-8B50-1CAE-9D0A-AAE773D05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C9BBD-047D-FCA5-F0C6-B6085C2D4E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32A52-0F89-88B2-ECFD-620166490566}"/>
              </a:ext>
            </a:extLst>
          </p:cNvPr>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98C64E07-4906-2045-8170-0B7F109B7DB4}"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126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32580-C176-0449-B820-A1A48FC22178}" type="slidenum">
              <a:rPr lang="en-US" smtClean="0"/>
              <a:t>16</a:t>
            </a:fld>
            <a:endParaRPr lang="en-US"/>
          </a:p>
        </p:txBody>
      </p:sp>
    </p:spTree>
    <p:extLst>
      <p:ext uri="{BB962C8B-B14F-4D97-AF65-F5344CB8AC3E}">
        <p14:creationId xmlns:p14="http://schemas.microsoft.com/office/powerpoint/2010/main" val="7213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24</a:t>
            </a:fld>
            <a:endParaRPr lang="en-US"/>
          </a:p>
        </p:txBody>
      </p:sp>
    </p:spTree>
    <p:extLst>
      <p:ext uri="{BB962C8B-B14F-4D97-AF65-F5344CB8AC3E}">
        <p14:creationId xmlns:p14="http://schemas.microsoft.com/office/powerpoint/2010/main" val="28011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pPr/>
              <a:t>26</a:t>
            </a:fld>
            <a:endParaRPr lang="en-US"/>
          </a:p>
        </p:txBody>
      </p:sp>
    </p:spTree>
    <p:extLst>
      <p:ext uri="{BB962C8B-B14F-4D97-AF65-F5344CB8AC3E}">
        <p14:creationId xmlns:p14="http://schemas.microsoft.com/office/powerpoint/2010/main" val="7514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Lesson with graphi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E58975-BEC3-9B4A-B474-489A190831F9}"/>
              </a:ext>
            </a:extLst>
          </p:cNvPr>
          <p:cNvSpPr>
            <a:spLocks noGrp="1"/>
          </p:cNvSpPr>
          <p:nvPr>
            <p:ph type="title" hasCustomPrompt="1"/>
          </p:nvPr>
        </p:nvSpPr>
        <p:spPr>
          <a:xfrm>
            <a:off x="226700" y="1266312"/>
            <a:ext cx="5044121" cy="2504551"/>
          </a:xfrm>
          <a:noFill/>
        </p:spPr>
        <p:txBody>
          <a:bodyPr anchor="t">
            <a:normAutofit/>
          </a:bodyPr>
          <a:lstStyle>
            <a:lvl1pPr algn="l">
              <a:buNone/>
              <a:defRPr sz="5995" b="0" i="0" cap="none">
                <a:solidFill>
                  <a:schemeClr val="tx1"/>
                </a:solidFill>
                <a:latin typeface="+mj-lt"/>
                <a:ea typeface="Calibri" panose="020F0502020204030204" pitchFamily="34" charset="0"/>
                <a:cs typeface="Calibri" panose="020F0502020204030204" pitchFamily="34" charset="0"/>
              </a:defRPr>
            </a:lvl1pPr>
          </a:lstStyle>
          <a:p>
            <a:r>
              <a:rPr lang="en-US"/>
              <a:t>Lesson </a:t>
            </a:r>
          </a:p>
        </p:txBody>
      </p:sp>
      <p:sp>
        <p:nvSpPr>
          <p:cNvPr id="8" name="Text Placeholder 2">
            <a:extLst>
              <a:ext uri="{FF2B5EF4-FFF2-40B4-BE49-F238E27FC236}">
                <a16:creationId xmlns:a16="http://schemas.microsoft.com/office/drawing/2014/main" id="{2A8CCE6E-90E7-BD45-8C59-E0AC42CF3C69}"/>
              </a:ext>
            </a:extLst>
          </p:cNvPr>
          <p:cNvSpPr>
            <a:spLocks noGrp="1"/>
          </p:cNvSpPr>
          <p:nvPr>
            <p:ph type="body" sz="quarter" idx="10" hasCustomPrompt="1"/>
          </p:nvPr>
        </p:nvSpPr>
        <p:spPr>
          <a:xfrm>
            <a:off x="226700" y="148685"/>
            <a:ext cx="5044121" cy="863562"/>
          </a:xfrm>
          <a:noFill/>
        </p:spPr>
        <p:txBody>
          <a:bodyPr wrap="none" anchor="b">
            <a:normAutofit/>
          </a:bodyPr>
          <a:lstStyle>
            <a:lvl1pPr>
              <a:defRPr sz="2797" b="0" i="0" cap="all" baseline="0">
                <a:solidFill>
                  <a:schemeClr val="tx1"/>
                </a:solidFill>
                <a:latin typeface="+mj-lt"/>
                <a:ea typeface="Open Sans Light" pitchFamily="2" charset="0"/>
                <a:cs typeface="Calibri" panose="020F0502020204030204" pitchFamily="34" charset="0"/>
              </a:defRPr>
            </a:lvl1pPr>
          </a:lstStyle>
          <a:p>
            <a:pPr lvl="0"/>
            <a:r>
              <a:rPr lang="en-US" dirty="0"/>
              <a:t>topic</a:t>
            </a:r>
          </a:p>
        </p:txBody>
      </p:sp>
      <p:sp>
        <p:nvSpPr>
          <p:cNvPr id="2" name="Rectangle 1">
            <a:extLst>
              <a:ext uri="{FF2B5EF4-FFF2-40B4-BE49-F238E27FC236}">
                <a16:creationId xmlns:a16="http://schemas.microsoft.com/office/drawing/2014/main" id="{C2744E70-B4A2-578A-3037-EAB5B47AE7BA}"/>
              </a:ext>
            </a:extLst>
          </p:cNvPr>
          <p:cNvSpPr/>
          <p:nvPr/>
        </p:nvSpPr>
        <p:spPr>
          <a:xfrm>
            <a:off x="0" y="1093558"/>
            <a:ext cx="914400" cy="91440"/>
          </a:xfrm>
          <a:prstGeom prst="rect">
            <a:avLst/>
          </a:prstGeom>
          <a:solidFill>
            <a:srgbClr val="33CC33"/>
          </a:solidFill>
          <a:ln>
            <a:noFill/>
          </a:ln>
          <a:effectLst/>
        </p:spPr>
        <p:txBody>
          <a:bodyPr wrap="square" lIns="91103" tIns="45552" rIns="91103" bIns="45552" rtlCol="0" anchor="ctr">
            <a:noAutofit/>
          </a:bodyPr>
          <a:lstStyle/>
          <a:p>
            <a:pPr algn="ctr"/>
            <a:endParaRPr lang="en-US" sz="1793" b="0" cap="none" spc="0">
              <a:ln w="0">
                <a:noFill/>
              </a:ln>
              <a:solidFill>
                <a:schemeClr val="tx1"/>
              </a:solidFill>
              <a:latin typeface="+mn-lt"/>
            </a:endParaRPr>
          </a:p>
        </p:txBody>
      </p:sp>
    </p:spTree>
    <p:extLst>
      <p:ext uri="{BB962C8B-B14F-4D97-AF65-F5344CB8AC3E}">
        <p14:creationId xmlns:p14="http://schemas.microsoft.com/office/powerpoint/2010/main" val="264426904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rioritize_IDEAS">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403051-135E-EE12-DB2C-56548E0D7CE8}"/>
              </a:ext>
            </a:extLst>
          </p:cNvPr>
          <p:cNvGraphicFramePr>
            <a:graphicFrameLocks noGrp="1"/>
          </p:cNvGraphicFramePr>
          <p:nvPr>
            <p:extLst>
              <p:ext uri="{D42A27DB-BD31-4B8C-83A1-F6EECF244321}">
                <p14:modId xmlns:p14="http://schemas.microsoft.com/office/powerpoint/2010/main" val="1076911920"/>
              </p:ext>
            </p:extLst>
          </p:nvPr>
        </p:nvGraphicFramePr>
        <p:xfrm>
          <a:off x="457199" y="679450"/>
          <a:ext cx="8229600" cy="3534563"/>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916593530"/>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1673948685"/>
                    </a:ext>
                  </a:extLst>
                </a:gridCol>
              </a:tblGrid>
              <a:tr h="528179">
                <a:tc rowSpan="2">
                  <a:txBody>
                    <a:bodyPr/>
                    <a:lstStyle/>
                    <a:p>
                      <a:pPr algn="ctr" rtl="0" fontAlgn="ctr"/>
                      <a:r>
                        <a:rPr lang="en-US" sz="1400" b="0" i="0" u="none" strike="noStrike">
                          <a:solidFill>
                            <a:schemeClr val="bg1"/>
                          </a:solidFill>
                          <a:effectLst/>
                          <a:latin typeface="+mj-lt"/>
                          <a:ea typeface="+mj-ea"/>
                          <a:cs typeface="Calibri" panose="020F0502020204030204" pitchFamily="34" charset="0"/>
                        </a:rPr>
                        <a:t>IDEA or </a:t>
                      </a:r>
                      <a:br>
                        <a:rPr lang="en-US" sz="1400" b="0" i="0" u="none" strike="noStrike">
                          <a:solidFill>
                            <a:schemeClr val="bg1"/>
                          </a:solidFill>
                          <a:effectLst/>
                          <a:latin typeface="+mj-lt"/>
                          <a:ea typeface="+mj-ea"/>
                          <a:cs typeface="Calibri" panose="020F0502020204030204" pitchFamily="34" charset="0"/>
                        </a:rPr>
                      </a:br>
                      <a:r>
                        <a:rPr lang="en-US" sz="1400" b="0" i="0" u="none" strike="noStrike">
                          <a:solidFill>
                            <a:schemeClr val="bg1"/>
                          </a:solidFill>
                          <a:effectLst/>
                          <a:latin typeface="+mj-lt"/>
                          <a:ea typeface="+mj-ea"/>
                          <a:cs typeface="Calibri" panose="020F0502020204030204" pitchFamily="34" charset="0"/>
                        </a:rPr>
                        <a:t>STORY </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MARKET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ORGANIZATION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400" b="0" i="0" u="none" strike="noStrike">
                        <a:solidFill>
                          <a:schemeClr val="bg1"/>
                        </a:solidFill>
                        <a:effectLst/>
                        <a:latin typeface="+mj-lt"/>
                        <a:ea typeface="+mj-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rtl="0" fontAlgn="ctr">
                        <a:spcAft>
                          <a:spcPts val="600"/>
                        </a:spcAft>
                      </a:pPr>
                      <a:r>
                        <a:rPr lang="en-US" sz="1400" b="0" i="0" u="none" strike="noStrike">
                          <a:solidFill>
                            <a:schemeClr val="bg1"/>
                          </a:solidFill>
                          <a:effectLst/>
                          <a:latin typeface="+mn-lt"/>
                          <a:ea typeface="+mj-ea"/>
                          <a:cs typeface="Calibri" panose="020F0502020204030204" pitchFamily="34" charset="0"/>
                        </a:rPr>
                        <a:t>PRIORITY </a:t>
                      </a:r>
                      <a:r>
                        <a:rPr kumimoji="0" lang="en-US" sz="1000" b="0" i="0" u="none" strike="noStrike" kern="1200">
                          <a:solidFill>
                            <a:schemeClr val="bg1"/>
                          </a:solidFill>
                          <a:effectLst/>
                          <a:latin typeface="+mn-lt"/>
                          <a:ea typeface="+mn-ea"/>
                          <a:cs typeface="Calibri" panose="020F0502020204030204" pitchFamily="34" charset="0"/>
                        </a:rPr>
                        <a:t>I*D*E*A*S/E</a:t>
                      </a:r>
                      <a:endParaRPr lang="en-US" sz="1000" b="0" i="0" u="none" strike="noStrike">
                        <a:solidFill>
                          <a:schemeClr val="bg1"/>
                        </a:solidFill>
                        <a:effectLst/>
                        <a:latin typeface="+mn-lt"/>
                        <a:ea typeface="+mj-ea"/>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13079">
                <a:tc vMerge="1">
                  <a:txBody>
                    <a:bodyPr/>
                    <a:lstStyle/>
                    <a:p>
                      <a:pPr algn="l" rtl="0" fontAlgn="ctr"/>
                      <a:endParaRPr lang="en-US" sz="1100" b="1" i="0" u="none" strike="noStrike">
                        <a:solidFill>
                          <a:schemeClr val="bg1"/>
                        </a:solidFill>
                        <a:effectLst/>
                        <a:latin typeface="Roboto" panose="02000000000000000000" pitchFamily="2"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IMPACT OF PROBLEM</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DISSATISFACTION WITH CURRENT SITUATION</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EVIDENCE</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ADVANTAGE </a:t>
                      </a:r>
                      <a:br>
                        <a:rPr lang="en-US" sz="1000" b="0" i="0" u="none" strike="noStrike">
                          <a:solidFill>
                            <a:schemeClr val="tx1"/>
                          </a:solidFill>
                          <a:effectLst/>
                          <a:latin typeface="+mj-lt"/>
                          <a:ea typeface="+mj-ea"/>
                          <a:cs typeface="Calibri" panose="020F0502020204030204" pitchFamily="34" charset="0"/>
                        </a:rPr>
                      </a:br>
                      <a:r>
                        <a:rPr lang="en-US" sz="1000" b="0" i="0" u="none" strike="noStrike">
                          <a:solidFill>
                            <a:schemeClr val="tx1"/>
                          </a:solidFill>
                          <a:effectLst/>
                          <a:latin typeface="+mj-lt"/>
                          <a:ea typeface="+mj-ea"/>
                          <a:cs typeface="Calibri" panose="020F0502020204030204" pitchFamily="34" charset="0"/>
                        </a:rPr>
                        <a:t>TO US</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STRATEGIC ALIGNMENT</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mj-lt"/>
                          <a:ea typeface="+mj-ea"/>
                          <a:cs typeface="Calibri" panose="020F0502020204030204" pitchFamily="34" charset="0"/>
                        </a:rPr>
                        <a:t>EFFORT TO DELIVER</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a:p>
                  </a:txBody>
                  <a:tcPr marL="0" marR="0" marT="9525" marB="0" anchor="ctr">
                    <a:lnL w="952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661">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78661">
                <a:tc>
                  <a:txBody>
                    <a:bodyPr/>
                    <a:lstStyle/>
                    <a:p>
                      <a:pPr algn="l" fontAlgn="ctr"/>
                      <a:endParaRPr lang="en-US" sz="14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7415720"/>
                  </a:ext>
                </a:extLst>
              </a:tr>
            </a:tbl>
          </a:graphicData>
        </a:graphic>
      </p:graphicFrame>
      <p:sp>
        <p:nvSpPr>
          <p:cNvPr id="32" name="TextBox 31">
            <a:extLst>
              <a:ext uri="{FF2B5EF4-FFF2-40B4-BE49-F238E27FC236}">
                <a16:creationId xmlns:a16="http://schemas.microsoft.com/office/drawing/2014/main" id="{DF37E30E-C0B7-9D77-30FE-9CC2F392A51B}"/>
              </a:ext>
            </a:extLst>
          </p:cNvPr>
          <p:cNvSpPr txBox="1"/>
          <p:nvPr/>
        </p:nvSpPr>
        <p:spPr>
          <a:xfrm>
            <a:off x="374904" y="91440"/>
            <a:ext cx="4087743"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a:t>Prioritize with IDEAS</a:t>
            </a:r>
          </a:p>
        </p:txBody>
      </p:sp>
      <p:sp>
        <p:nvSpPr>
          <p:cNvPr id="39" name="Rectangle 38">
            <a:extLst>
              <a:ext uri="{FF2B5EF4-FFF2-40B4-BE49-F238E27FC236}">
                <a16:creationId xmlns:a16="http://schemas.microsoft.com/office/drawing/2014/main" id="{2B23698D-8BA5-ECEF-5076-D1EC7B16B2E4}"/>
              </a:ext>
            </a:extLst>
          </p:cNvPr>
          <p:cNvSpPr/>
          <p:nvPr/>
        </p:nvSpPr>
        <p:spPr>
          <a:xfrm>
            <a:off x="457200" y="4292574"/>
            <a:ext cx="8229600"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40" name="Text Placeholder 41">
            <a:extLst>
              <a:ext uri="{FF2B5EF4-FFF2-40B4-BE49-F238E27FC236}">
                <a16:creationId xmlns:a16="http://schemas.microsoft.com/office/drawing/2014/main" id="{5ADDF73D-80D8-7CF8-EF31-7B4CF37E5C26}"/>
              </a:ext>
            </a:extLst>
          </p:cNvPr>
          <p:cNvSpPr>
            <a:spLocks noGrp="1"/>
          </p:cNvSpPr>
          <p:nvPr>
            <p:ph type="body" sz="quarter" idx="60" hasCustomPrompt="1"/>
          </p:nvPr>
        </p:nvSpPr>
        <p:spPr>
          <a:xfrm>
            <a:off x="1930400" y="4292574"/>
            <a:ext cx="6765531" cy="232738"/>
          </a:xfrm>
          <a:prstGeom prst="rect">
            <a:avLst/>
          </a:prstGeom>
        </p:spPr>
        <p:txBody>
          <a:bodyPr lIns="45720" rIns="45720" anchor="ctr">
            <a:noAutofit/>
          </a:bodyPr>
          <a:lstStyle>
            <a:lvl1pPr>
              <a:defRPr sz="1000" b="0" i="0">
                <a:latin typeface="+mj-lt"/>
              </a:defRPr>
            </a:lvl1pPr>
          </a:lstStyle>
          <a:p>
            <a:pPr lvl="0"/>
            <a:r>
              <a:rPr lang="en-US"/>
              <a:t>Define rating method (such as 1-5 or Fibonacci)</a:t>
            </a:r>
          </a:p>
        </p:txBody>
      </p:sp>
      <p:sp>
        <p:nvSpPr>
          <p:cNvPr id="2" name="TextBox 1">
            <a:extLst>
              <a:ext uri="{FF2B5EF4-FFF2-40B4-BE49-F238E27FC236}">
                <a16:creationId xmlns:a16="http://schemas.microsoft.com/office/drawing/2014/main" id="{930FB03F-B3E9-1CE6-6898-259381BF9BAC}"/>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Profile the impact and value of product initiatives</a:t>
            </a:r>
          </a:p>
        </p:txBody>
      </p:sp>
      <p:sp>
        <p:nvSpPr>
          <p:cNvPr id="38" name="Rectangle 37">
            <a:extLst>
              <a:ext uri="{FF2B5EF4-FFF2-40B4-BE49-F238E27FC236}">
                <a16:creationId xmlns:a16="http://schemas.microsoft.com/office/drawing/2014/main" id="{9BFF63B7-2ADA-648B-496B-AD1C3E7EA8D6}"/>
              </a:ext>
            </a:extLst>
          </p:cNvPr>
          <p:cNvSpPr/>
          <p:nvPr/>
        </p:nvSpPr>
        <p:spPr>
          <a:xfrm>
            <a:off x="6697641" y="150616"/>
            <a:ext cx="19982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53" name="Text Placeholder 5">
            <a:extLst>
              <a:ext uri="{FF2B5EF4-FFF2-40B4-BE49-F238E27FC236}">
                <a16:creationId xmlns:a16="http://schemas.microsoft.com/office/drawing/2014/main" id="{114B26AF-4CE3-46C7-C94D-2EA97D1A0AFA}"/>
              </a:ext>
            </a:extLst>
          </p:cNvPr>
          <p:cNvSpPr>
            <a:spLocks noGrp="1"/>
          </p:cNvSpPr>
          <p:nvPr>
            <p:ph type="body" sz="quarter" idx="26" hasCustomPrompt="1"/>
          </p:nvPr>
        </p:nvSpPr>
        <p:spPr>
          <a:xfrm>
            <a:off x="6697643" y="348150"/>
            <a:ext cx="19982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54" name="Rectangle 53">
            <a:extLst>
              <a:ext uri="{FF2B5EF4-FFF2-40B4-BE49-F238E27FC236}">
                <a16:creationId xmlns:a16="http://schemas.microsoft.com/office/drawing/2014/main" id="{C92F6ADD-0D9B-0798-A038-C9391E3F6CD3}"/>
              </a:ext>
            </a:extLst>
          </p:cNvPr>
          <p:cNvSpPr/>
          <p:nvPr/>
        </p:nvSpPr>
        <p:spPr>
          <a:xfrm>
            <a:off x="3643738" y="150616"/>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900" b="1" i="0" cap="none" spc="0" dirty="0">
                <a:ln w="0">
                  <a:noFill/>
                </a:ln>
                <a:latin typeface="+mn-lt"/>
                <a:ea typeface="+mj-ea"/>
                <a:cs typeface="Calibri" panose="020F0502020204030204" pitchFamily="34" charset="0"/>
              </a:rPr>
              <a:t>FOR</a:t>
            </a:r>
          </a:p>
        </p:txBody>
      </p:sp>
      <p:sp>
        <p:nvSpPr>
          <p:cNvPr id="55" name="Text Placeholder 5">
            <a:extLst>
              <a:ext uri="{FF2B5EF4-FFF2-40B4-BE49-F238E27FC236}">
                <a16:creationId xmlns:a16="http://schemas.microsoft.com/office/drawing/2014/main" id="{2D822212-C9B6-34A7-0584-F06DF2B84E28}"/>
              </a:ext>
            </a:extLst>
          </p:cNvPr>
          <p:cNvSpPr>
            <a:spLocks noGrp="1"/>
          </p:cNvSpPr>
          <p:nvPr>
            <p:ph type="body" sz="quarter" idx="28" hasCustomPrompt="1"/>
          </p:nvPr>
        </p:nvSpPr>
        <p:spPr>
          <a:xfrm>
            <a:off x="3643741" y="348150"/>
            <a:ext cx="2965357" cy="249798"/>
          </a:xfrm>
          <a:prstGeom prst="rect">
            <a:avLst/>
          </a:prstGeom>
        </p:spPr>
        <p:txBody>
          <a:bodyPr vert="horz" wrap="square" lIns="45720" tIns="45720" rIns="45720" bIns="45720" rtlCol="0">
            <a:normAutofit/>
          </a:bodyPr>
          <a:lstStyle>
            <a:lvl1pPr>
              <a:defRPr lang="en-US" sz="1000" b="0" i="0" dirty="0">
                <a:cs typeface="Calibri" panose="020F0502020204030204" pitchFamily="34" charset="0"/>
              </a:defRPr>
            </a:lvl1pPr>
          </a:lstStyle>
          <a:p>
            <a:pPr lvl="0">
              <a:spcBef>
                <a:spcPts val="0"/>
              </a:spcBef>
              <a:spcAft>
                <a:spcPts val="300"/>
              </a:spcAft>
              <a:buFont typeface="Arial" panose="020B0604020202020204" pitchFamily="34" charset="0"/>
            </a:pPr>
            <a:r>
              <a:rPr lang="en-US" dirty="0"/>
              <a:t>Product/portfolio/organization</a:t>
            </a:r>
          </a:p>
        </p:txBody>
      </p:sp>
      <p:sp>
        <p:nvSpPr>
          <p:cNvPr id="6" name="TextBox 5">
            <a:extLst>
              <a:ext uri="{FF2B5EF4-FFF2-40B4-BE49-F238E27FC236}">
                <a16:creationId xmlns:a16="http://schemas.microsoft.com/office/drawing/2014/main" id="{84337414-95E3-C6B7-E553-E59F9C241A9D}"/>
              </a:ext>
            </a:extLst>
          </p:cNvPr>
          <p:cNvSpPr txBox="1"/>
          <p:nvPr/>
        </p:nvSpPr>
        <p:spPr>
          <a:xfrm>
            <a:off x="-1" y="-33430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IDEAS is convenient way to prioritize products, initiatives, stories, and tasks. Use this with a team to get additional points of view.</a:t>
            </a:r>
          </a:p>
        </p:txBody>
      </p:sp>
      <p:sp>
        <p:nvSpPr>
          <p:cNvPr id="7" name="TextBox 6">
            <a:extLst>
              <a:ext uri="{FF2B5EF4-FFF2-40B4-BE49-F238E27FC236}">
                <a16:creationId xmlns:a16="http://schemas.microsoft.com/office/drawing/2014/main" id="{D25023A6-B9EE-96DC-07EA-3C39AA0A3F2E}"/>
              </a:ext>
            </a:extLst>
          </p:cNvPr>
          <p:cNvSpPr txBox="1"/>
          <p:nvPr/>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Impact of the Problem is your customers' perception of how the problem affects their organization—reduced productivity or revenue, for instance.</a:t>
            </a:r>
          </a:p>
          <a:p>
            <a:pPr lvl="0"/>
            <a:r>
              <a:rPr lang="en-US" b="0" i="0"/>
              <a:t>Dissatisfaction relates to their lack of satisfaction with the existing state. Are they annoyed or frantic? Do they care just a little or a lot? </a:t>
            </a:r>
          </a:p>
          <a:p>
            <a:pPr lvl="0"/>
            <a:r>
              <a:rPr lang="en-US" b="0" i="0"/>
              <a:t>Evidence is how many are experiencing the problem where 1 is only a few and 5 is all customers. And if you have NO evidence, you can use 0—which will force the priority to be zero until you have done some research.</a:t>
            </a:r>
          </a:p>
          <a:p>
            <a:pPr lvl="0"/>
            <a:r>
              <a:rPr lang="en-US" b="0" i="0"/>
              <a:t>Advantage to us represents the importance to your organization—this could be alignment with strategic or technology initiatives or simply impact in increased revenue or cost savings. </a:t>
            </a:r>
          </a:p>
          <a:p>
            <a:pPr lvl="0"/>
            <a:r>
              <a:rPr lang="en-US" b="0" i="0"/>
              <a:t>Strategic Alignment is the extent to which this idea aligns with current or future organizational strategy. It counter-balances strategic items over items with smaller effort.</a:t>
            </a:r>
          </a:p>
          <a:p>
            <a:pPr lvl="0"/>
            <a:r>
              <a:rPr lang="en-US" b="0" i="0"/>
              <a:t>Finally, the Effort to deliver embraces the logic that if two things are roughly the same, work on the easier one first—so this format skews in favor of the easy stuff.</a:t>
            </a:r>
          </a:p>
          <a:p>
            <a:pPr lvl="0"/>
            <a:r>
              <a:rPr lang="en-US" b="0" i="0"/>
              <a:t>Define your Rating Method to provide guidance to the team when scoring items. Some teams use a simple 1-5 scoring, others prefer the Fibonacci sequence of 1, 2, 3, 5, 8, 13, 21, and so on (each value is the sum of the prior two values) </a:t>
            </a:r>
          </a:p>
        </p:txBody>
      </p:sp>
      <p:sp>
        <p:nvSpPr>
          <p:cNvPr id="5" name="Table Placeholder 8">
            <a:extLst>
              <a:ext uri="{FF2B5EF4-FFF2-40B4-BE49-F238E27FC236}">
                <a16:creationId xmlns:a16="http://schemas.microsoft.com/office/drawing/2014/main" id="{3A7C2D04-3072-0711-D0A1-5FE296FD6780}"/>
              </a:ext>
            </a:extLst>
          </p:cNvPr>
          <p:cNvSpPr>
            <a:spLocks noGrp="1"/>
          </p:cNvSpPr>
          <p:nvPr>
            <p:ph type="tbl" sz="quarter" idx="61" hasCustomPrompt="1"/>
          </p:nvPr>
        </p:nvSpPr>
        <p:spPr>
          <a:xfrm>
            <a:off x="457200" y="1820917"/>
            <a:ext cx="8239125" cy="2392308"/>
          </a:xfrm>
          <a:prstGeom prst="rect">
            <a:avLst/>
          </a:prstGeom>
        </p:spPr>
        <p:txBody>
          <a:bodyPr lIns="91440"/>
          <a:lstStyle>
            <a:lvl1pPr>
              <a:defRPr sz="1000"/>
            </a:lvl1pPr>
          </a:lstStyle>
          <a:p>
            <a:r>
              <a:rPr lang="en-US"/>
              <a:t>Insert table with 8 columns, 5 rows; stretch to fit the template (also available as a spreadsheet)</a:t>
            </a:r>
          </a:p>
        </p:txBody>
      </p:sp>
      <p:grpSp>
        <p:nvGrpSpPr>
          <p:cNvPr id="17" name="Group 16">
            <a:extLst>
              <a:ext uri="{FF2B5EF4-FFF2-40B4-BE49-F238E27FC236}">
                <a16:creationId xmlns:a16="http://schemas.microsoft.com/office/drawing/2014/main" id="{EE1DCAC2-4285-5590-5A94-A901DD5DB4B7}"/>
              </a:ext>
            </a:extLst>
          </p:cNvPr>
          <p:cNvGrpSpPr/>
          <p:nvPr/>
        </p:nvGrpSpPr>
        <p:grpSpPr>
          <a:xfrm>
            <a:off x="1026896" y="4840393"/>
            <a:ext cx="7090208" cy="200055"/>
            <a:chOff x="1234440" y="4840393"/>
            <a:chExt cx="7090208" cy="200055"/>
          </a:xfrm>
        </p:grpSpPr>
        <p:sp>
          <p:nvSpPr>
            <p:cNvPr id="18" name="TextBox 17">
              <a:extLst>
                <a:ext uri="{FF2B5EF4-FFF2-40B4-BE49-F238E27FC236}">
                  <a16:creationId xmlns:a16="http://schemas.microsoft.com/office/drawing/2014/main" id="{A577D63A-56A1-C135-AD66-A21610C75EF8}"/>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9" name="Picture 18">
              <a:extLst>
                <a:ext uri="{FF2B5EF4-FFF2-40B4-BE49-F238E27FC236}">
                  <a16:creationId xmlns:a16="http://schemas.microsoft.com/office/drawing/2014/main" id="{F37D7B98-AD24-A86E-B678-51ED01606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519109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roduct_Roadmap">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5A8037-BAC0-E4A4-BBE2-1D97B69CEDC1}"/>
              </a:ext>
            </a:extLst>
          </p:cNvPr>
          <p:cNvSpPr/>
          <p:nvPr/>
        </p:nvSpPr>
        <p:spPr>
          <a:xfrm>
            <a:off x="457198" y="667654"/>
            <a:ext cx="4217277"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PRODUCT</a:t>
            </a:r>
          </a:p>
        </p:txBody>
      </p:sp>
      <p:sp>
        <p:nvSpPr>
          <p:cNvPr id="8" name="Text Placeholder 5">
            <a:extLst>
              <a:ext uri="{FF2B5EF4-FFF2-40B4-BE49-F238E27FC236}">
                <a16:creationId xmlns:a16="http://schemas.microsoft.com/office/drawing/2014/main" id="{26E4A099-1ADB-D051-C1D3-BFA67764E7E1}"/>
              </a:ext>
            </a:extLst>
          </p:cNvPr>
          <p:cNvSpPr>
            <a:spLocks noGrp="1"/>
          </p:cNvSpPr>
          <p:nvPr>
            <p:ph type="body" sz="quarter" idx="28" hasCustomPrompt="1"/>
          </p:nvPr>
        </p:nvSpPr>
        <p:spPr>
          <a:xfrm>
            <a:off x="454362" y="850900"/>
            <a:ext cx="4216937" cy="273954"/>
          </a:xfrm>
          <a:prstGeom prst="rect">
            <a:avLst/>
          </a:prstGeom>
        </p:spPr>
        <p:txBody>
          <a:bodyPr lIns="45720" rIns="45720">
            <a:normAutofit/>
          </a:bodyPr>
          <a:lstStyle>
            <a:lvl1pPr marL="0" marR="0" indent="0" algn="l" defTabSz="911045" rtl="0" eaLnBrk="1" fontAlgn="base" latinLnBrk="0" hangingPunct="1">
              <a:lnSpc>
                <a:spcPct val="100000"/>
              </a:lnSpc>
              <a:spcBef>
                <a:spcPts val="0"/>
              </a:spcBef>
              <a:spcAft>
                <a:spcPts val="300"/>
              </a:spcAft>
              <a:buClr>
                <a:schemeClr val="accent1"/>
              </a:buClr>
              <a:buSzPct val="80000"/>
              <a:buFont typeface="Arial" panose="020B0604020202020204" pitchFamily="34" charset="0"/>
              <a:buNone/>
              <a:tabLst/>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a:t>Product, service, release, model </a:t>
            </a:r>
          </a:p>
        </p:txBody>
      </p:sp>
      <p:sp>
        <p:nvSpPr>
          <p:cNvPr id="9" name="Rectangle 8">
            <a:extLst>
              <a:ext uri="{FF2B5EF4-FFF2-40B4-BE49-F238E27FC236}">
                <a16:creationId xmlns:a16="http://schemas.microsoft.com/office/drawing/2014/main" id="{7D98C35F-D5BE-04A5-C6F4-25AD6431A15C}"/>
              </a:ext>
            </a:extLst>
          </p:cNvPr>
          <p:cNvSpPr/>
          <p:nvPr/>
        </p:nvSpPr>
        <p:spPr>
          <a:xfrm>
            <a:off x="460666" y="1187050"/>
            <a:ext cx="8228061"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VISION</a:t>
            </a:r>
          </a:p>
        </p:txBody>
      </p:sp>
      <p:sp>
        <p:nvSpPr>
          <p:cNvPr id="10" name="Text Placeholder 5">
            <a:extLst>
              <a:ext uri="{FF2B5EF4-FFF2-40B4-BE49-F238E27FC236}">
                <a16:creationId xmlns:a16="http://schemas.microsoft.com/office/drawing/2014/main" id="{1AB93113-F115-1F22-B351-4ED6858BF0E2}"/>
              </a:ext>
            </a:extLst>
          </p:cNvPr>
          <p:cNvSpPr>
            <a:spLocks noGrp="1"/>
          </p:cNvSpPr>
          <p:nvPr>
            <p:ph type="body" sz="quarter" idx="39" hasCustomPrompt="1"/>
          </p:nvPr>
        </p:nvSpPr>
        <p:spPr>
          <a:xfrm>
            <a:off x="457200" y="1352913"/>
            <a:ext cx="8224650" cy="301752"/>
          </a:xfrm>
          <a:prstGeom prst="rect">
            <a:avLst/>
          </a:prstGeom>
        </p:spPr>
        <p:txBody>
          <a:bodyPr lIns="45720" rIns="45720">
            <a:no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Vision for this product</a:t>
            </a:r>
          </a:p>
        </p:txBody>
      </p:sp>
      <p:sp>
        <p:nvSpPr>
          <p:cNvPr id="11" name="Rectangle 10">
            <a:extLst>
              <a:ext uri="{FF2B5EF4-FFF2-40B4-BE49-F238E27FC236}">
                <a16:creationId xmlns:a16="http://schemas.microsoft.com/office/drawing/2014/main" id="{2B4C9164-D3F2-7CD3-6952-D022A13F7841}"/>
              </a:ext>
            </a:extLst>
          </p:cNvPr>
          <p:cNvSpPr/>
          <p:nvPr/>
        </p:nvSpPr>
        <p:spPr>
          <a:xfrm>
            <a:off x="384048" y="0"/>
            <a:ext cx="3060352" cy="245580"/>
          </a:xfrm>
          <a:prstGeom prst="rect">
            <a:avLst/>
          </a:prstGeom>
        </p:spPr>
        <p:txBody>
          <a:bodyPr wrap="square">
            <a:sp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33" name="TextBox 32">
            <a:extLst>
              <a:ext uri="{FF2B5EF4-FFF2-40B4-BE49-F238E27FC236}">
                <a16:creationId xmlns:a16="http://schemas.microsoft.com/office/drawing/2014/main" id="{62F76082-D23F-FAE8-5850-A2EE3BC4F06F}"/>
              </a:ext>
            </a:extLst>
          </p:cNvPr>
          <p:cNvSpPr txBox="1"/>
          <p:nvPr/>
        </p:nvSpPr>
        <p:spPr>
          <a:xfrm>
            <a:off x="374904" y="91440"/>
            <a:ext cx="4572000" cy="457200"/>
          </a:xfrm>
          <a:prstGeom prst="rect">
            <a:avLst/>
          </a:prstGeom>
          <a:noFill/>
        </p:spPr>
        <p:txBody>
          <a:bodyPr wrap="square" anchor="ctr">
            <a:noAutofit/>
          </a:bodyPr>
          <a:lstStyle>
            <a:defPPr>
              <a:defRPr lang="en-US"/>
            </a:defPPr>
            <a:lvl1pPr>
              <a:defRPr sz="2400" b="0" i="0">
                <a:latin typeface="+mj-ea"/>
                <a:ea typeface="+mj-ea"/>
                <a:cs typeface="Open Sans Light" pitchFamily="2" charset="0"/>
              </a:defRPr>
            </a:lvl1pPr>
          </a:lstStyle>
          <a:p>
            <a:pPr lvl="0"/>
            <a:r>
              <a:rPr lang="en-US" sz="1800" b="0" i="0">
                <a:latin typeface="+mj-lt"/>
                <a:cs typeface="Calibri" panose="020F0502020204030204" pitchFamily="34" charset="0"/>
              </a:rPr>
              <a:t>Product Roadmap</a:t>
            </a:r>
          </a:p>
        </p:txBody>
      </p:sp>
      <p:sp>
        <p:nvSpPr>
          <p:cNvPr id="36" name="Rectangle 35">
            <a:extLst>
              <a:ext uri="{FF2B5EF4-FFF2-40B4-BE49-F238E27FC236}">
                <a16:creationId xmlns:a16="http://schemas.microsoft.com/office/drawing/2014/main" id="{C228D18F-C1CE-26E6-F710-25EBABB687AC}"/>
              </a:ext>
            </a:extLst>
          </p:cNvPr>
          <p:cNvSpPr/>
          <p:nvPr/>
        </p:nvSpPr>
        <p:spPr>
          <a:xfrm>
            <a:off x="4734698" y="667654"/>
            <a:ext cx="3954029"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a:latin typeface="+mn-lt"/>
                <a:ea typeface="+mj-ea"/>
              </a:rPr>
              <a:t>AUDIENCE</a:t>
            </a:r>
            <a:endParaRPr lang="en-US" sz="800" b="1" i="0" cap="none" spc="0">
              <a:ln w="0">
                <a:noFill/>
              </a:ln>
              <a:solidFill>
                <a:schemeClr val="tx1"/>
              </a:solidFill>
              <a:latin typeface="+mn-lt"/>
              <a:ea typeface="+mj-ea"/>
              <a:cs typeface="Calibri" panose="020F0502020204030204" pitchFamily="34" charset="0"/>
            </a:endParaRPr>
          </a:p>
        </p:txBody>
      </p:sp>
      <p:sp>
        <p:nvSpPr>
          <p:cNvPr id="37" name="Text Placeholder 5">
            <a:extLst>
              <a:ext uri="{FF2B5EF4-FFF2-40B4-BE49-F238E27FC236}">
                <a16:creationId xmlns:a16="http://schemas.microsoft.com/office/drawing/2014/main" id="{1AEB46B2-9279-5A4A-BB75-B76AC3F2E66B}"/>
              </a:ext>
            </a:extLst>
          </p:cNvPr>
          <p:cNvSpPr>
            <a:spLocks noGrp="1"/>
          </p:cNvSpPr>
          <p:nvPr>
            <p:ph type="body" sz="quarter" idx="51" hasCustomPrompt="1"/>
          </p:nvPr>
        </p:nvSpPr>
        <p:spPr>
          <a:xfrm>
            <a:off x="4734698" y="850899"/>
            <a:ext cx="3940647" cy="274851"/>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Audience</a:t>
            </a:r>
          </a:p>
        </p:txBody>
      </p:sp>
      <p:sp>
        <p:nvSpPr>
          <p:cNvPr id="2" name="TextBox 1">
            <a:extLst>
              <a:ext uri="{FF2B5EF4-FFF2-40B4-BE49-F238E27FC236}">
                <a16:creationId xmlns:a16="http://schemas.microsoft.com/office/drawing/2014/main" id="{0DEF0F73-438B-EC1A-7DA7-2592BB0528F6}"/>
              </a:ext>
            </a:extLst>
          </p:cNvPr>
          <p:cNvSpPr txBox="1"/>
          <p:nvPr/>
        </p:nvSpPr>
        <p:spPr>
          <a:xfrm>
            <a:off x="384048" y="457200"/>
            <a:ext cx="396264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Indicate the sequencing of key initiatives </a:t>
            </a:r>
          </a:p>
        </p:txBody>
      </p:sp>
      <p:sp>
        <p:nvSpPr>
          <p:cNvPr id="15" name="Rectangle 14">
            <a:extLst>
              <a:ext uri="{FF2B5EF4-FFF2-40B4-BE49-F238E27FC236}">
                <a16:creationId xmlns:a16="http://schemas.microsoft.com/office/drawing/2014/main" id="{531B3812-C3BF-4BF9-A2B1-F2D9DA25AFDB}"/>
              </a:ext>
            </a:extLst>
          </p:cNvPr>
          <p:cNvSpPr/>
          <p:nvPr/>
        </p:nvSpPr>
        <p:spPr>
          <a:xfrm>
            <a:off x="6757939" y="148257"/>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CFE9AFF5-3C23-FEEC-E5E9-EE169F7996C3}"/>
              </a:ext>
            </a:extLst>
          </p:cNvPr>
          <p:cNvSpPr>
            <a:spLocks noGrp="1"/>
          </p:cNvSpPr>
          <p:nvPr>
            <p:ph type="body" sz="quarter" idx="26" hasCustomPrompt="1"/>
          </p:nvPr>
        </p:nvSpPr>
        <p:spPr>
          <a:xfrm>
            <a:off x="6757941" y="312580"/>
            <a:ext cx="1930786"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5" name="TextBox 24">
            <a:extLst>
              <a:ext uri="{FF2B5EF4-FFF2-40B4-BE49-F238E27FC236}">
                <a16:creationId xmlns:a16="http://schemas.microsoft.com/office/drawing/2014/main" id="{8B0376D5-613D-8C02-D3E4-E0A8CC09B9A6}"/>
              </a:ext>
            </a:extLst>
          </p:cNvPr>
          <p:cNvSpPr txBox="1"/>
          <p:nvPr/>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Product and portfolio roadmaps are key deliverables in any product planning process. A roadmap looks beyond what you’re doing now. It explores not only where you’ll be soon but where you could be a year or more down the road. Soon is for items currently being developed, Next is for items ready for work when resources are available, and Later is for items planned for the future.</a:t>
            </a:r>
          </a:p>
        </p:txBody>
      </p:sp>
      <p:grpSp>
        <p:nvGrpSpPr>
          <p:cNvPr id="26" name="Group 25">
            <a:extLst>
              <a:ext uri="{FF2B5EF4-FFF2-40B4-BE49-F238E27FC236}">
                <a16:creationId xmlns:a16="http://schemas.microsoft.com/office/drawing/2014/main" id="{3B409D97-A7D6-6146-02AA-0594A82EC2B9}"/>
              </a:ext>
            </a:extLst>
          </p:cNvPr>
          <p:cNvGrpSpPr/>
          <p:nvPr/>
        </p:nvGrpSpPr>
        <p:grpSpPr>
          <a:xfrm>
            <a:off x="1026896" y="4840393"/>
            <a:ext cx="7090208" cy="200055"/>
            <a:chOff x="1234440" y="4840393"/>
            <a:chExt cx="7090208" cy="200055"/>
          </a:xfrm>
        </p:grpSpPr>
        <p:sp>
          <p:nvSpPr>
            <p:cNvPr id="27" name="TextBox 26">
              <a:extLst>
                <a:ext uri="{FF2B5EF4-FFF2-40B4-BE49-F238E27FC236}">
                  <a16:creationId xmlns:a16="http://schemas.microsoft.com/office/drawing/2014/main" id="{47A96ECD-3895-A5BC-8F7E-8F11D9241D87}"/>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8" name="Picture 27">
              <a:extLst>
                <a:ext uri="{FF2B5EF4-FFF2-40B4-BE49-F238E27FC236}">
                  <a16:creationId xmlns:a16="http://schemas.microsoft.com/office/drawing/2014/main" id="{107CBC12-A3CF-48D3-E117-D3BCD0EB29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graphicFrame>
        <p:nvGraphicFramePr>
          <p:cNvPr id="13" name="Table 12">
            <a:extLst>
              <a:ext uri="{FF2B5EF4-FFF2-40B4-BE49-F238E27FC236}">
                <a16:creationId xmlns:a16="http://schemas.microsoft.com/office/drawing/2014/main" id="{A30F0853-1855-6129-C8DD-997E9BEBCE6B}"/>
              </a:ext>
            </a:extLst>
          </p:cNvPr>
          <p:cNvGraphicFramePr>
            <a:graphicFrameLocks noGrp="1"/>
          </p:cNvGraphicFramePr>
          <p:nvPr>
            <p:extLst>
              <p:ext uri="{D42A27DB-BD31-4B8C-83A1-F6EECF244321}">
                <p14:modId xmlns:p14="http://schemas.microsoft.com/office/powerpoint/2010/main" val="3100895632"/>
              </p:ext>
            </p:extLst>
          </p:nvPr>
        </p:nvGraphicFramePr>
        <p:xfrm>
          <a:off x="454362" y="2144721"/>
          <a:ext cx="8234365" cy="2370129"/>
        </p:xfrm>
        <a:graphic>
          <a:graphicData uri="http://schemas.openxmlformats.org/drawingml/2006/table">
            <a:tbl>
              <a:tblPr>
                <a:tableStyleId>{5C22544A-7EE6-4342-B048-85BDC9FD1C3A}</a:tableStyleId>
              </a:tblPr>
              <a:tblGrid>
                <a:gridCol w="1646873">
                  <a:extLst>
                    <a:ext uri="{9D8B030D-6E8A-4147-A177-3AD203B41FA5}">
                      <a16:colId xmlns:a16="http://schemas.microsoft.com/office/drawing/2014/main" val="2467505297"/>
                    </a:ext>
                  </a:extLst>
                </a:gridCol>
                <a:gridCol w="1646873">
                  <a:extLst>
                    <a:ext uri="{9D8B030D-6E8A-4147-A177-3AD203B41FA5}">
                      <a16:colId xmlns:a16="http://schemas.microsoft.com/office/drawing/2014/main" val="899836146"/>
                    </a:ext>
                  </a:extLst>
                </a:gridCol>
                <a:gridCol w="1646873">
                  <a:extLst>
                    <a:ext uri="{9D8B030D-6E8A-4147-A177-3AD203B41FA5}">
                      <a16:colId xmlns:a16="http://schemas.microsoft.com/office/drawing/2014/main" val="3851971197"/>
                    </a:ext>
                  </a:extLst>
                </a:gridCol>
                <a:gridCol w="1646873">
                  <a:extLst>
                    <a:ext uri="{9D8B030D-6E8A-4147-A177-3AD203B41FA5}">
                      <a16:colId xmlns:a16="http://schemas.microsoft.com/office/drawing/2014/main" val="3999869141"/>
                    </a:ext>
                  </a:extLst>
                </a:gridCol>
                <a:gridCol w="1646873">
                  <a:extLst>
                    <a:ext uri="{9D8B030D-6E8A-4147-A177-3AD203B41FA5}">
                      <a16:colId xmlns:a16="http://schemas.microsoft.com/office/drawing/2014/main" val="4231236193"/>
                    </a:ext>
                  </a:extLst>
                </a:gridCol>
              </a:tblGrid>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911030"/>
                  </a:ext>
                </a:extLst>
              </a:tr>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4482432"/>
                  </a:ext>
                </a:extLst>
              </a:tr>
              <a:tr h="790043">
                <a:tc>
                  <a:txBody>
                    <a:bodyPr/>
                    <a:lstStyle/>
                    <a:p>
                      <a:endParaRPr lang="en-US" sz="1200" b="0"/>
                    </a:p>
                  </a:txBody>
                  <a:tcP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0" dirty="0"/>
                    </a:p>
                  </a:txBody>
                  <a:tcPr>
                    <a:lnL w="9525"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8793440"/>
                  </a:ext>
                </a:extLst>
              </a:tr>
            </a:tbl>
          </a:graphicData>
        </a:graphic>
      </p:graphicFrame>
      <p:sp>
        <p:nvSpPr>
          <p:cNvPr id="20" name="Text Placeholder 19">
            <a:extLst>
              <a:ext uri="{FF2B5EF4-FFF2-40B4-BE49-F238E27FC236}">
                <a16:creationId xmlns:a16="http://schemas.microsoft.com/office/drawing/2014/main" id="{9A300117-46A8-22F8-E9DE-F6870D9715EE}"/>
              </a:ext>
            </a:extLst>
          </p:cNvPr>
          <p:cNvSpPr>
            <a:spLocks noGrp="1"/>
          </p:cNvSpPr>
          <p:nvPr>
            <p:ph type="body" sz="quarter" idx="53" hasCustomPrompt="1"/>
          </p:nvPr>
        </p:nvSpPr>
        <p:spPr>
          <a:xfrm>
            <a:off x="4346575"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1" name="Text Placeholder 19">
            <a:extLst>
              <a:ext uri="{FF2B5EF4-FFF2-40B4-BE49-F238E27FC236}">
                <a16:creationId xmlns:a16="http://schemas.microsoft.com/office/drawing/2014/main" id="{21C0D385-88F2-EE45-9973-C05A814DAE54}"/>
              </a:ext>
            </a:extLst>
          </p:cNvPr>
          <p:cNvSpPr>
            <a:spLocks noGrp="1"/>
          </p:cNvSpPr>
          <p:nvPr>
            <p:ph type="body" sz="quarter" idx="54" hasCustomPrompt="1"/>
          </p:nvPr>
        </p:nvSpPr>
        <p:spPr>
          <a:xfrm>
            <a:off x="5987238"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3" name="Text Placeholder 19">
            <a:extLst>
              <a:ext uri="{FF2B5EF4-FFF2-40B4-BE49-F238E27FC236}">
                <a16:creationId xmlns:a16="http://schemas.microsoft.com/office/drawing/2014/main" id="{D7FD8E3A-99D1-E6B7-E74F-FD513278C64B}"/>
              </a:ext>
            </a:extLst>
          </p:cNvPr>
          <p:cNvSpPr>
            <a:spLocks noGrp="1"/>
          </p:cNvSpPr>
          <p:nvPr>
            <p:ph type="body" sz="quarter" idx="55" hasCustomPrompt="1"/>
          </p:nvPr>
        </p:nvSpPr>
        <p:spPr>
          <a:xfrm>
            <a:off x="7627901" y="1762223"/>
            <a:ext cx="1001713" cy="252413"/>
          </a:xfrm>
        </p:spPr>
        <p:txBody>
          <a:bodyPr anchor="ctr">
            <a:noAutofit/>
          </a:bodyPr>
          <a:lstStyle>
            <a:lvl1pPr>
              <a:lnSpc>
                <a:spcPct val="100000"/>
              </a:lnSpc>
              <a:spcBef>
                <a:spcPts val="0"/>
              </a:spcBef>
              <a:defRPr sz="1000">
                <a:solidFill>
                  <a:schemeClr val="bg1"/>
                </a:solidFill>
              </a:defRPr>
            </a:lvl1pPr>
          </a:lstStyle>
          <a:p>
            <a:pPr lvl="0"/>
            <a:r>
              <a:rPr lang="en-US" sz="1000"/>
              <a:t>timeframe</a:t>
            </a:r>
            <a:endParaRPr lang="en-US"/>
          </a:p>
        </p:txBody>
      </p:sp>
      <p:sp>
        <p:nvSpPr>
          <p:cNvPr id="29" name="Table Placeholder 28">
            <a:extLst>
              <a:ext uri="{FF2B5EF4-FFF2-40B4-BE49-F238E27FC236}">
                <a16:creationId xmlns:a16="http://schemas.microsoft.com/office/drawing/2014/main" id="{715763ED-AEA9-BBD4-AE5F-7985CA845D37}"/>
              </a:ext>
            </a:extLst>
          </p:cNvPr>
          <p:cNvSpPr>
            <a:spLocks noGrp="1"/>
          </p:cNvSpPr>
          <p:nvPr>
            <p:ph type="tbl" sz="quarter" idx="56" hasCustomPrompt="1"/>
          </p:nvPr>
        </p:nvSpPr>
        <p:spPr>
          <a:xfrm>
            <a:off x="454362" y="2154523"/>
            <a:ext cx="8234365" cy="2360328"/>
          </a:xfrm>
        </p:spPr>
        <p:txBody>
          <a:bodyPr>
            <a:normAutofit/>
          </a:bodyPr>
          <a:lstStyle>
            <a:lvl1pPr>
              <a:defRPr sz="1200"/>
            </a:lvl1pPr>
          </a:lstStyle>
          <a:p>
            <a:r>
              <a:rPr lang="en-US"/>
              <a:t>Create the table with 5 columns, 3 rows. If yours has more than 3 rows, use a spreadsheet version.</a:t>
            </a:r>
          </a:p>
        </p:txBody>
      </p:sp>
      <p:graphicFrame>
        <p:nvGraphicFramePr>
          <p:cNvPr id="5" name="Table 4">
            <a:extLst>
              <a:ext uri="{FF2B5EF4-FFF2-40B4-BE49-F238E27FC236}">
                <a16:creationId xmlns:a16="http://schemas.microsoft.com/office/drawing/2014/main" id="{51A1DC9B-C91F-319A-32C3-4D18DDD4B4AC}"/>
              </a:ext>
            </a:extLst>
          </p:cNvPr>
          <p:cNvGraphicFramePr>
            <a:graphicFrameLocks noGrp="1"/>
          </p:cNvGraphicFramePr>
          <p:nvPr>
            <p:extLst>
              <p:ext uri="{D42A27DB-BD31-4B8C-83A1-F6EECF244321}">
                <p14:modId xmlns:p14="http://schemas.microsoft.com/office/powerpoint/2010/main" val="509739823"/>
              </p:ext>
            </p:extLst>
          </p:nvPr>
        </p:nvGraphicFramePr>
        <p:xfrm>
          <a:off x="454362" y="1705549"/>
          <a:ext cx="8234365" cy="365760"/>
        </p:xfrm>
        <a:graphic>
          <a:graphicData uri="http://schemas.openxmlformats.org/drawingml/2006/table">
            <a:tbl>
              <a:tblPr firstRow="1" bandRow="1">
                <a:tableStyleId>{5C22544A-7EE6-4342-B048-85BDC9FD1C3A}</a:tableStyleId>
              </a:tblPr>
              <a:tblGrid>
                <a:gridCol w="1646873">
                  <a:extLst>
                    <a:ext uri="{9D8B030D-6E8A-4147-A177-3AD203B41FA5}">
                      <a16:colId xmlns:a16="http://schemas.microsoft.com/office/drawing/2014/main" val="2467505297"/>
                    </a:ext>
                  </a:extLst>
                </a:gridCol>
                <a:gridCol w="1646873">
                  <a:extLst>
                    <a:ext uri="{9D8B030D-6E8A-4147-A177-3AD203B41FA5}">
                      <a16:colId xmlns:a16="http://schemas.microsoft.com/office/drawing/2014/main" val="899836146"/>
                    </a:ext>
                  </a:extLst>
                </a:gridCol>
                <a:gridCol w="1646873">
                  <a:extLst>
                    <a:ext uri="{9D8B030D-6E8A-4147-A177-3AD203B41FA5}">
                      <a16:colId xmlns:a16="http://schemas.microsoft.com/office/drawing/2014/main" val="3851971197"/>
                    </a:ext>
                  </a:extLst>
                </a:gridCol>
                <a:gridCol w="1646873">
                  <a:extLst>
                    <a:ext uri="{9D8B030D-6E8A-4147-A177-3AD203B41FA5}">
                      <a16:colId xmlns:a16="http://schemas.microsoft.com/office/drawing/2014/main" val="3999869141"/>
                    </a:ext>
                  </a:extLst>
                </a:gridCol>
                <a:gridCol w="1646873">
                  <a:extLst>
                    <a:ext uri="{9D8B030D-6E8A-4147-A177-3AD203B41FA5}">
                      <a16:colId xmlns:a16="http://schemas.microsoft.com/office/drawing/2014/main" val="4231236193"/>
                    </a:ext>
                  </a:extLst>
                </a:gridCol>
              </a:tblGrid>
              <a:tr h="365760">
                <a:tc>
                  <a:txBody>
                    <a:bodyPr/>
                    <a:lstStyle/>
                    <a:p>
                      <a:r>
                        <a:rPr lang="en-US" sz="1200" b="0"/>
                        <a:t>INITIATIVES (THEME)</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200" b="0" dirty="0"/>
                        <a:t>AVAILABLE NOW</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b="0"/>
                        <a:t>SOON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0"/>
                        <a:t>NEXT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b="0" dirty="0"/>
                        <a:t>LATER</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09911030"/>
                  </a:ext>
                </a:extLst>
              </a:tr>
            </a:tbl>
          </a:graphicData>
        </a:graphic>
      </p:graphicFrame>
    </p:spTree>
    <p:extLst>
      <p:ext uri="{BB962C8B-B14F-4D97-AF65-F5344CB8AC3E}">
        <p14:creationId xmlns:p14="http://schemas.microsoft.com/office/powerpoint/2010/main" val="17066405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lease_Brief">
    <p:bg>
      <p:bgPr>
        <a:solidFill>
          <a:schemeClr val="bg2"/>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16EE56-1D1B-F75D-B518-4DEF2F7D7D29}"/>
              </a:ext>
            </a:extLst>
          </p:cNvPr>
          <p:cNvSpPr txBox="1"/>
          <p:nvPr/>
        </p:nvSpPr>
        <p:spPr>
          <a:xfrm>
            <a:off x="454426" y="827142"/>
            <a:ext cx="2011680" cy="3681153"/>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KEY MILESTONES AND DATES</a:t>
            </a:r>
          </a:p>
        </p:txBody>
      </p:sp>
      <p:sp>
        <p:nvSpPr>
          <p:cNvPr id="35" name="Text Placeholder 8">
            <a:extLst>
              <a:ext uri="{FF2B5EF4-FFF2-40B4-BE49-F238E27FC236}">
                <a16:creationId xmlns:a16="http://schemas.microsoft.com/office/drawing/2014/main" id="{12C27BEC-20A0-ADD6-F428-9B86D44790E8}"/>
              </a:ext>
            </a:extLst>
          </p:cNvPr>
          <p:cNvSpPr>
            <a:spLocks noGrp="1"/>
          </p:cNvSpPr>
          <p:nvPr>
            <p:ph type="body" sz="quarter" idx="35" hasCustomPrompt="1"/>
          </p:nvPr>
        </p:nvSpPr>
        <p:spPr>
          <a:xfrm>
            <a:off x="454426" y="994944"/>
            <a:ext cx="2007720" cy="3523079"/>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Significant release events and dates</a:t>
            </a:r>
          </a:p>
        </p:txBody>
      </p:sp>
      <p:sp>
        <p:nvSpPr>
          <p:cNvPr id="8" name="TextBox 7">
            <a:extLst>
              <a:ext uri="{FF2B5EF4-FFF2-40B4-BE49-F238E27FC236}">
                <a16:creationId xmlns:a16="http://schemas.microsoft.com/office/drawing/2014/main" id="{7F7717A7-1E01-9E9F-663D-FB97314657E1}"/>
              </a:ext>
            </a:extLst>
          </p:cNvPr>
          <p:cNvSpPr txBox="1"/>
          <p:nvPr/>
        </p:nvSpPr>
        <p:spPr>
          <a:xfrm>
            <a:off x="4605044" y="2083650"/>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pPr algn="r"/>
            <a:r>
              <a:rPr lang="en-US" sz="800" b="1" i="0">
                <a:solidFill>
                  <a:schemeClr val="tx1"/>
                </a:solidFill>
                <a:latin typeface="+mn-lt"/>
                <a:ea typeface="+mj-ea"/>
                <a:cs typeface="Calibri" panose="020F0502020204030204" pitchFamily="34" charset="0"/>
              </a:rPr>
              <a:t>USING CRITERIA</a:t>
            </a:r>
          </a:p>
        </p:txBody>
      </p:sp>
      <p:sp>
        <p:nvSpPr>
          <p:cNvPr id="24" name="TextBox 23">
            <a:extLst>
              <a:ext uri="{FF2B5EF4-FFF2-40B4-BE49-F238E27FC236}">
                <a16:creationId xmlns:a16="http://schemas.microsoft.com/office/drawing/2014/main" id="{33800F50-DFCA-03D1-5105-6F17C4DC7F4C}"/>
              </a:ext>
            </a:extLst>
          </p:cNvPr>
          <p:cNvSpPr txBox="1"/>
          <p:nvPr/>
        </p:nvSpPr>
        <p:spPr>
          <a:xfrm>
            <a:off x="2531584" y="2083650"/>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TECHNICAL</a:t>
            </a:r>
          </a:p>
        </p:txBody>
      </p:sp>
      <p:sp>
        <p:nvSpPr>
          <p:cNvPr id="36" name="TextBox 35">
            <a:extLst>
              <a:ext uri="{FF2B5EF4-FFF2-40B4-BE49-F238E27FC236}">
                <a16:creationId xmlns:a16="http://schemas.microsoft.com/office/drawing/2014/main" id="{7574103B-8840-C9A8-E5A5-C14CB7838305}"/>
              </a:ext>
            </a:extLst>
          </p:cNvPr>
          <p:cNvSpPr txBox="1"/>
          <p:nvPr/>
        </p:nvSpPr>
        <p:spPr>
          <a:xfrm>
            <a:off x="4605044" y="831289"/>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pPr algn="r"/>
            <a:r>
              <a:rPr lang="en-US" sz="800" b="1" i="0">
                <a:solidFill>
                  <a:schemeClr val="tx1"/>
                </a:solidFill>
                <a:latin typeface="+mn-lt"/>
                <a:ea typeface="+mj-ea"/>
                <a:cs typeface="Calibri" panose="020F0502020204030204" pitchFamily="34" charset="0"/>
              </a:rPr>
              <a:t>BUYING CRITERIA</a:t>
            </a:r>
          </a:p>
        </p:txBody>
      </p:sp>
      <p:sp>
        <p:nvSpPr>
          <p:cNvPr id="41" name="TextBox 40">
            <a:extLst>
              <a:ext uri="{FF2B5EF4-FFF2-40B4-BE49-F238E27FC236}">
                <a16:creationId xmlns:a16="http://schemas.microsoft.com/office/drawing/2014/main" id="{15ABD51A-8D6D-8A81-A226-5AC84060AFE5}"/>
              </a:ext>
            </a:extLst>
          </p:cNvPr>
          <p:cNvSpPr txBox="1"/>
          <p:nvPr/>
        </p:nvSpPr>
        <p:spPr>
          <a:xfrm>
            <a:off x="2529735" y="831289"/>
            <a:ext cx="2011680" cy="11704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VISION</a:t>
            </a:r>
          </a:p>
        </p:txBody>
      </p:sp>
      <p:sp>
        <p:nvSpPr>
          <p:cNvPr id="37" name="TextBox 36">
            <a:extLst>
              <a:ext uri="{FF2B5EF4-FFF2-40B4-BE49-F238E27FC236}">
                <a16:creationId xmlns:a16="http://schemas.microsoft.com/office/drawing/2014/main" id="{A8A97A57-5C10-0576-2A46-27C8C9EE2010}"/>
              </a:ext>
            </a:extLst>
          </p:cNvPr>
          <p:cNvSpPr txBox="1"/>
          <p:nvPr/>
        </p:nvSpPr>
        <p:spPr>
          <a:xfrm>
            <a:off x="4605044" y="3337154"/>
            <a:ext cx="2011680" cy="117114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HOW TO MEASURE SUCCESS</a:t>
            </a:r>
          </a:p>
        </p:txBody>
      </p:sp>
      <p:sp>
        <p:nvSpPr>
          <p:cNvPr id="39" name="TextBox 38">
            <a:extLst>
              <a:ext uri="{FF2B5EF4-FFF2-40B4-BE49-F238E27FC236}">
                <a16:creationId xmlns:a16="http://schemas.microsoft.com/office/drawing/2014/main" id="{E3387A3B-B6D3-3DCF-E154-DCB08D33D15E}"/>
              </a:ext>
            </a:extLst>
          </p:cNvPr>
          <p:cNvSpPr txBox="1"/>
          <p:nvPr/>
        </p:nvSpPr>
        <p:spPr>
          <a:xfrm>
            <a:off x="2531584" y="3337154"/>
            <a:ext cx="2011680" cy="117114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latin typeface="+mn-lt"/>
                <a:ea typeface="+mj-ea"/>
              </a:rPr>
              <a:t>RELEASE CONSTRAINTS</a:t>
            </a:r>
          </a:p>
        </p:txBody>
      </p:sp>
      <p:sp>
        <p:nvSpPr>
          <p:cNvPr id="42" name="TextBox 41">
            <a:extLst>
              <a:ext uri="{FF2B5EF4-FFF2-40B4-BE49-F238E27FC236}">
                <a16:creationId xmlns:a16="http://schemas.microsoft.com/office/drawing/2014/main" id="{1833CD29-E250-F89C-8DF2-BEDA0980DC17}"/>
              </a:ext>
            </a:extLst>
          </p:cNvPr>
          <p:cNvSpPr txBox="1"/>
          <p:nvPr/>
        </p:nvSpPr>
        <p:spPr>
          <a:xfrm>
            <a:off x="6680352" y="827142"/>
            <a:ext cx="2011680" cy="180136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IMPACT TO EXISTING CUSTOMERS</a:t>
            </a:r>
          </a:p>
        </p:txBody>
      </p:sp>
      <p:sp>
        <p:nvSpPr>
          <p:cNvPr id="19" name="TextBox 18">
            <a:extLst>
              <a:ext uri="{FF2B5EF4-FFF2-40B4-BE49-F238E27FC236}">
                <a16:creationId xmlns:a16="http://schemas.microsoft.com/office/drawing/2014/main" id="{FA9CBF04-FB80-BCF0-CE89-5C41239E6021}"/>
              </a:ext>
            </a:extLst>
          </p:cNvPr>
          <p:cNvSpPr txBox="1"/>
          <p:nvPr/>
        </p:nvSpPr>
        <p:spPr>
          <a:xfrm>
            <a:off x="374904" y="91440"/>
            <a:ext cx="3895344" cy="457200"/>
          </a:xfrm>
          <a:prstGeom prst="rect">
            <a:avLst/>
          </a:prstGeom>
          <a:noFill/>
        </p:spPr>
        <p:txBody>
          <a:bodyPr wrap="square" anchor="ctr" anchorCtr="0">
            <a:normAutofit/>
          </a:bodyPr>
          <a:lstStyle/>
          <a:p>
            <a:r>
              <a:rPr lang="en-US" sz="1800" b="0" i="0" kern="1200">
                <a:solidFill>
                  <a:schemeClr val="tx1"/>
                </a:solidFill>
                <a:latin typeface="+mj-ea"/>
                <a:ea typeface="+mj-ea"/>
                <a:cs typeface="Calibri" panose="020F0502020204030204" pitchFamily="34" charset="0"/>
              </a:rPr>
              <a:t>Release Brief</a:t>
            </a:r>
          </a:p>
        </p:txBody>
      </p:sp>
      <p:sp>
        <p:nvSpPr>
          <p:cNvPr id="14" name="Text Placeholder 8">
            <a:extLst>
              <a:ext uri="{FF2B5EF4-FFF2-40B4-BE49-F238E27FC236}">
                <a16:creationId xmlns:a16="http://schemas.microsoft.com/office/drawing/2014/main" id="{83D3217C-038C-F2B6-362C-D09733A37768}"/>
              </a:ext>
            </a:extLst>
          </p:cNvPr>
          <p:cNvSpPr>
            <a:spLocks noGrp="1"/>
          </p:cNvSpPr>
          <p:nvPr>
            <p:ph type="body" sz="quarter" idx="13" hasCustomPrompt="1"/>
          </p:nvPr>
        </p:nvSpPr>
        <p:spPr>
          <a:xfrm>
            <a:off x="5153684" y="994944"/>
            <a:ext cx="1463040" cy="992792"/>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attract buyers</a:t>
            </a:r>
          </a:p>
        </p:txBody>
      </p:sp>
      <p:sp>
        <p:nvSpPr>
          <p:cNvPr id="17" name="Text Placeholder 8">
            <a:extLst>
              <a:ext uri="{FF2B5EF4-FFF2-40B4-BE49-F238E27FC236}">
                <a16:creationId xmlns:a16="http://schemas.microsoft.com/office/drawing/2014/main" id="{723908F0-897F-6819-399E-FD4D138D386C}"/>
              </a:ext>
            </a:extLst>
          </p:cNvPr>
          <p:cNvSpPr>
            <a:spLocks noGrp="1"/>
          </p:cNvSpPr>
          <p:nvPr>
            <p:ph type="body" sz="quarter" idx="17" hasCustomPrompt="1"/>
          </p:nvPr>
        </p:nvSpPr>
        <p:spPr>
          <a:xfrm>
            <a:off x="2531584" y="2266636"/>
            <a:ext cx="1463040" cy="1005840"/>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Important technical and architectural changes </a:t>
            </a:r>
          </a:p>
        </p:txBody>
      </p:sp>
      <p:sp>
        <p:nvSpPr>
          <p:cNvPr id="18" name="Text Placeholder 8">
            <a:extLst>
              <a:ext uri="{FF2B5EF4-FFF2-40B4-BE49-F238E27FC236}">
                <a16:creationId xmlns:a16="http://schemas.microsoft.com/office/drawing/2014/main" id="{88C78832-729F-74F3-B08D-DFF57F811F88}"/>
              </a:ext>
            </a:extLst>
          </p:cNvPr>
          <p:cNvSpPr>
            <a:spLocks noGrp="1"/>
          </p:cNvSpPr>
          <p:nvPr>
            <p:ph type="body" sz="quarter" idx="18" hasCustomPrompt="1"/>
          </p:nvPr>
        </p:nvSpPr>
        <p:spPr>
          <a:xfrm>
            <a:off x="2531584" y="3502343"/>
            <a:ext cx="2011680" cy="1005840"/>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What constraints exist (such as regulatory deadlines, staff availability, budget)</a:t>
            </a:r>
          </a:p>
        </p:txBody>
      </p:sp>
      <p:sp>
        <p:nvSpPr>
          <p:cNvPr id="23" name="Text Placeholder 8">
            <a:extLst>
              <a:ext uri="{FF2B5EF4-FFF2-40B4-BE49-F238E27FC236}">
                <a16:creationId xmlns:a16="http://schemas.microsoft.com/office/drawing/2014/main" id="{4360525F-391B-79F6-42FD-8E72B0C0E0F0}"/>
              </a:ext>
            </a:extLst>
          </p:cNvPr>
          <p:cNvSpPr>
            <a:spLocks noGrp="1"/>
          </p:cNvSpPr>
          <p:nvPr>
            <p:ph type="body" sz="quarter" idx="14" hasCustomPrompt="1"/>
          </p:nvPr>
        </p:nvSpPr>
        <p:spPr>
          <a:xfrm>
            <a:off x="5153684" y="2266636"/>
            <a:ext cx="1463040" cy="1005840"/>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satisfy users</a:t>
            </a:r>
          </a:p>
        </p:txBody>
      </p:sp>
      <p:sp>
        <p:nvSpPr>
          <p:cNvPr id="25" name="Text Placeholder 8">
            <a:extLst>
              <a:ext uri="{FF2B5EF4-FFF2-40B4-BE49-F238E27FC236}">
                <a16:creationId xmlns:a16="http://schemas.microsoft.com/office/drawing/2014/main" id="{3C8BFAB8-44FF-DEB2-4A24-035084343E58}"/>
              </a:ext>
            </a:extLst>
          </p:cNvPr>
          <p:cNvSpPr>
            <a:spLocks noGrp="1"/>
          </p:cNvSpPr>
          <p:nvPr>
            <p:ph type="body" sz="quarter" idx="27" hasCustomPrompt="1"/>
          </p:nvPr>
        </p:nvSpPr>
        <p:spPr>
          <a:xfrm>
            <a:off x="6678331" y="994944"/>
            <a:ext cx="2013701" cy="1627632"/>
          </a:xfrm>
          <a:prstGeom prst="rect">
            <a:avLst/>
          </a:prstGeom>
        </p:spPr>
        <p:txBody>
          <a:bodyPr wrap="square" lIns="45720" rIns="45720" numCol="1" spcCol="182880">
            <a:normAutofit/>
          </a:bodyPr>
          <a:lstStyle>
            <a:lvl1pPr marL="0" indent="0">
              <a:spcBef>
                <a:spcPts val="0"/>
              </a:spcBef>
              <a:spcAft>
                <a:spcPts val="300"/>
              </a:spcAft>
              <a:buNone/>
              <a:defRPr sz="1000">
                <a:solidFill>
                  <a:schemeClr val="tx1"/>
                </a:solidFill>
                <a:latin typeface="+mn-lt"/>
                <a:ea typeface="+mn-ea"/>
              </a:defRPr>
            </a:lvl1pPr>
          </a:lstStyle>
          <a:p>
            <a:pPr lvl="0"/>
            <a:r>
              <a:rPr lang="en-US"/>
              <a:t>How we will mitigate any impact </a:t>
            </a:r>
          </a:p>
        </p:txBody>
      </p:sp>
      <p:sp>
        <p:nvSpPr>
          <p:cNvPr id="28" name="TextBox 27">
            <a:extLst>
              <a:ext uri="{FF2B5EF4-FFF2-40B4-BE49-F238E27FC236}">
                <a16:creationId xmlns:a16="http://schemas.microsoft.com/office/drawing/2014/main" id="{9110511A-0C08-C4DA-E40D-DE55266A3C17}"/>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Communicate plans for a product release to internal audiences</a:t>
            </a:r>
          </a:p>
        </p:txBody>
      </p:sp>
      <p:sp>
        <p:nvSpPr>
          <p:cNvPr id="30" name="Rectangle 29">
            <a:extLst>
              <a:ext uri="{FF2B5EF4-FFF2-40B4-BE49-F238E27FC236}">
                <a16:creationId xmlns:a16="http://schemas.microsoft.com/office/drawing/2014/main" id="{264E4AB9-CC5A-6712-BE2E-A3FB271950ED}"/>
              </a:ext>
            </a:extLst>
          </p:cNvPr>
          <p:cNvSpPr/>
          <p:nvPr/>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1" name="Text Placeholder 5">
            <a:extLst>
              <a:ext uri="{FF2B5EF4-FFF2-40B4-BE49-F238E27FC236}">
                <a16:creationId xmlns:a16="http://schemas.microsoft.com/office/drawing/2014/main" id="{97900257-98D9-F168-B19E-3C7612FFDCE7}"/>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32" name="Rectangle 31">
            <a:extLst>
              <a:ext uri="{FF2B5EF4-FFF2-40B4-BE49-F238E27FC236}">
                <a16:creationId xmlns:a16="http://schemas.microsoft.com/office/drawing/2014/main" id="{2B5F0CF3-778B-AE6E-85EF-381845198B74}"/>
              </a:ext>
            </a:extLst>
          </p:cNvPr>
          <p:cNvSpPr/>
          <p:nvPr/>
        </p:nvSpPr>
        <p:spPr>
          <a:xfrm>
            <a:off x="4605968"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3" name="Text Placeholder 5">
            <a:extLst>
              <a:ext uri="{FF2B5EF4-FFF2-40B4-BE49-F238E27FC236}">
                <a16:creationId xmlns:a16="http://schemas.microsoft.com/office/drawing/2014/main" id="{B174447A-0548-A0E7-3AEF-D397698A3273}"/>
              </a:ext>
            </a:extLst>
          </p:cNvPr>
          <p:cNvSpPr>
            <a:spLocks noGrp="1"/>
          </p:cNvSpPr>
          <p:nvPr>
            <p:ph type="body" sz="quarter" idx="32" hasCustomPrompt="1"/>
          </p:nvPr>
        </p:nvSpPr>
        <p:spPr>
          <a:xfrm>
            <a:off x="4605968" y="351478"/>
            <a:ext cx="2011680"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7" name="Rectangle 6">
            <a:extLst>
              <a:ext uri="{FF2B5EF4-FFF2-40B4-BE49-F238E27FC236}">
                <a16:creationId xmlns:a16="http://schemas.microsoft.com/office/drawing/2014/main" id="{FAA3342F-E1E5-BA1B-1F58-9D1666FAF3A3}"/>
              </a:ext>
            </a:extLst>
          </p:cNvPr>
          <p:cNvSpPr/>
          <p:nvPr/>
        </p:nvSpPr>
        <p:spPr>
          <a:xfrm>
            <a:off x="384048" y="0"/>
            <a:ext cx="3060352" cy="245580"/>
          </a:xfrm>
          <a:prstGeom prst="rect">
            <a:avLst/>
          </a:prstGeom>
        </p:spPr>
        <p:txBody>
          <a:bodyPr wrap="square">
            <a:noAutofit/>
          </a:bodyPr>
          <a:lstStyle/>
          <a:p>
            <a:r>
              <a:rPr lang="en-US" sz="996" b="0" i="0" dirty="0">
                <a:ln w="0">
                  <a:noFill/>
                </a:ln>
                <a:solidFill>
                  <a:schemeClr val="tx1"/>
                </a:solidFill>
                <a:latin typeface="+mj-lt"/>
                <a:ea typeface="Open Sans Light" pitchFamily="2" charset="0"/>
                <a:cs typeface="Calibri" panose="020F0502020204030204" pitchFamily="34" charset="0"/>
              </a:rPr>
              <a:t>SUBJECT TO CHANGE WITHOUT NOTICE</a:t>
            </a:r>
            <a:endParaRPr lang="en-US" sz="996" b="0" i="0" dirty="0">
              <a:solidFill>
                <a:schemeClr val="tx1"/>
              </a:solidFill>
              <a:latin typeface="+mj-lt"/>
            </a:endParaRPr>
          </a:p>
        </p:txBody>
      </p:sp>
      <p:sp>
        <p:nvSpPr>
          <p:cNvPr id="21" name="Text Placeholder 8">
            <a:extLst>
              <a:ext uri="{FF2B5EF4-FFF2-40B4-BE49-F238E27FC236}">
                <a16:creationId xmlns:a16="http://schemas.microsoft.com/office/drawing/2014/main" id="{A84295A6-D435-FB5C-8D16-EDB58C1D524E}"/>
              </a:ext>
            </a:extLst>
          </p:cNvPr>
          <p:cNvSpPr>
            <a:spLocks noGrp="1"/>
          </p:cNvSpPr>
          <p:nvPr>
            <p:ph type="body" sz="quarter" idx="33" hasCustomPrompt="1"/>
          </p:nvPr>
        </p:nvSpPr>
        <p:spPr>
          <a:xfrm>
            <a:off x="2531584" y="994944"/>
            <a:ext cx="1463040" cy="100579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Steps to achieve our vision</a:t>
            </a:r>
          </a:p>
        </p:txBody>
      </p:sp>
      <p:sp>
        <p:nvSpPr>
          <p:cNvPr id="34" name="Text Placeholder 8">
            <a:extLst>
              <a:ext uri="{FF2B5EF4-FFF2-40B4-BE49-F238E27FC236}">
                <a16:creationId xmlns:a16="http://schemas.microsoft.com/office/drawing/2014/main" id="{D326C35D-9C72-5B1F-AD7D-17E7FB1C224E}"/>
              </a:ext>
            </a:extLst>
          </p:cNvPr>
          <p:cNvSpPr>
            <a:spLocks noGrp="1"/>
          </p:cNvSpPr>
          <p:nvPr>
            <p:ph type="body" sz="quarter" idx="34" hasCustomPrompt="1"/>
          </p:nvPr>
        </p:nvSpPr>
        <p:spPr>
          <a:xfrm>
            <a:off x="4605044" y="3502343"/>
            <a:ext cx="2002514" cy="1005840"/>
          </a:xfrm>
          <a:prstGeom prst="rect">
            <a:avLst/>
          </a:prstGeom>
        </p:spPr>
        <p:txBody>
          <a:bodyPr wrap="square" lIns="45720" rIns="45720">
            <a:normAutofit/>
          </a:bodyPr>
          <a:lstStyle>
            <a:lvl1pPr>
              <a:spcBef>
                <a:spcPts val="0"/>
              </a:spcBef>
              <a:spcAft>
                <a:spcPts val="300"/>
              </a:spcAft>
              <a:defRPr lang="en-US" sz="1000" dirty="0">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a:t>How to define release success</a:t>
            </a:r>
          </a:p>
        </p:txBody>
      </p:sp>
      <p:sp>
        <p:nvSpPr>
          <p:cNvPr id="12" name="TextBox 11">
            <a:extLst>
              <a:ext uri="{FF2B5EF4-FFF2-40B4-BE49-F238E27FC236}">
                <a16:creationId xmlns:a16="http://schemas.microsoft.com/office/drawing/2014/main" id="{8B668FF6-5013-D59F-3CA2-8286581AF8B3}"/>
              </a:ext>
            </a:extLst>
          </p:cNvPr>
          <p:cNvSpPr txBox="1"/>
          <p:nvPr/>
        </p:nvSpPr>
        <p:spPr>
          <a:xfrm>
            <a:off x="-2475" y="-2009867"/>
            <a:ext cx="9143999" cy="1946687"/>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Balance the release with capabilities to: </a:t>
            </a:r>
          </a:p>
          <a:p>
            <a:pPr marL="171450" lvl="0" indent="-171450">
              <a:buFont typeface="Arial" panose="020B0604020202020204" pitchFamily="34" charset="0"/>
              <a:buChar char="•"/>
            </a:pPr>
            <a:r>
              <a:rPr lang="en-US" b="0" i="0"/>
              <a:t>Satisfy executives and investors (vision)</a:t>
            </a:r>
          </a:p>
          <a:p>
            <a:pPr marL="171450" lvl="0" indent="-171450">
              <a:buFont typeface="Arial" panose="020B0604020202020204" pitchFamily="34" charset="0"/>
              <a:buChar char="•"/>
            </a:pPr>
            <a:r>
              <a:rPr lang="en-US" b="0" i="0"/>
              <a:t>Reduce technical debt, improve performance and analytics, or enhance the architecture for those who maintain and support the product (technical)</a:t>
            </a:r>
          </a:p>
          <a:p>
            <a:pPr marL="171450" lvl="0" indent="-171450">
              <a:buFont typeface="Arial" panose="020B0604020202020204" pitchFamily="34" charset="0"/>
              <a:buChar char="•"/>
            </a:pPr>
            <a:r>
              <a:rPr lang="en-US" b="0" i="0"/>
              <a:t>Satisfy buyers of the product and their salespeople (buying criteria)</a:t>
            </a:r>
          </a:p>
          <a:p>
            <a:pPr marL="171450" lvl="0" indent="-171450">
              <a:buFont typeface="Arial" panose="020B0604020202020204" pitchFamily="34" charset="0"/>
              <a:buChar char="•"/>
            </a:pPr>
            <a:r>
              <a:rPr lang="en-US" b="0" i="0"/>
              <a:t>Satisfy users of the product (using criteria)  </a:t>
            </a:r>
          </a:p>
          <a:p>
            <a:pPr marL="0" lvl="0" indent="0">
              <a:buFontTx/>
              <a:buNone/>
            </a:pPr>
            <a:r>
              <a:rPr lang="en-US" b="0" i="0"/>
              <a:t>The Release Brief is used to communicate plans for a product release to internal audiences after product management and other teams have collaborated on key problems to be solved and anticipated capabilities. Plans are fluid so be sure to remind your audiences that this brief is subject to change without notice.</a:t>
            </a:r>
          </a:p>
        </p:txBody>
      </p:sp>
      <p:grpSp>
        <p:nvGrpSpPr>
          <p:cNvPr id="44" name="Group 43">
            <a:extLst>
              <a:ext uri="{FF2B5EF4-FFF2-40B4-BE49-F238E27FC236}">
                <a16:creationId xmlns:a16="http://schemas.microsoft.com/office/drawing/2014/main" id="{22F2CCE2-7089-9160-8632-5D4E39564603}"/>
              </a:ext>
            </a:extLst>
          </p:cNvPr>
          <p:cNvGrpSpPr/>
          <p:nvPr/>
        </p:nvGrpSpPr>
        <p:grpSpPr>
          <a:xfrm>
            <a:off x="1026896" y="4840393"/>
            <a:ext cx="7090208" cy="200055"/>
            <a:chOff x="1234440" y="4840393"/>
            <a:chExt cx="7090208" cy="200055"/>
          </a:xfrm>
        </p:grpSpPr>
        <p:sp>
          <p:nvSpPr>
            <p:cNvPr id="45" name="TextBox 44">
              <a:extLst>
                <a:ext uri="{FF2B5EF4-FFF2-40B4-BE49-F238E27FC236}">
                  <a16:creationId xmlns:a16="http://schemas.microsoft.com/office/drawing/2014/main" id="{9649F614-53CF-2221-3FE6-0202C85FE900}"/>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6" name="Picture 45">
              <a:extLst>
                <a:ext uri="{FF2B5EF4-FFF2-40B4-BE49-F238E27FC236}">
                  <a16:creationId xmlns:a16="http://schemas.microsoft.com/office/drawing/2014/main" id="{1AF526AB-3D90-B5A2-2017-694B3C9A93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47" name="Text Placeholder 46">
            <a:extLst>
              <a:ext uri="{FF2B5EF4-FFF2-40B4-BE49-F238E27FC236}">
                <a16:creationId xmlns:a16="http://schemas.microsoft.com/office/drawing/2014/main" id="{B566DDF2-170B-A790-A072-6830B7B6285B}"/>
              </a:ext>
            </a:extLst>
          </p:cNvPr>
          <p:cNvSpPr>
            <a:spLocks noGrp="1"/>
          </p:cNvSpPr>
          <p:nvPr>
            <p:ph type="body" sz="quarter" idx="38" hasCustomPrompt="1"/>
          </p:nvPr>
        </p:nvSpPr>
        <p:spPr>
          <a:xfrm>
            <a:off x="3981250" y="2076566"/>
            <a:ext cx="548640" cy="379952"/>
          </a:xfrm>
        </p:spPr>
        <p:txBody>
          <a:bodyPr anchor="ctr">
            <a:normAutofit/>
          </a:bodyPr>
          <a:lstStyle>
            <a:lvl1pPr algn="r">
              <a:defRPr sz="1200"/>
            </a:lvl1pPr>
          </a:lstStyle>
          <a:p>
            <a:pPr lvl="0"/>
            <a:r>
              <a:rPr lang="en-US"/>
              <a:t>#</a:t>
            </a:r>
          </a:p>
        </p:txBody>
      </p:sp>
      <p:sp>
        <p:nvSpPr>
          <p:cNvPr id="48" name="Text Placeholder 46">
            <a:extLst>
              <a:ext uri="{FF2B5EF4-FFF2-40B4-BE49-F238E27FC236}">
                <a16:creationId xmlns:a16="http://schemas.microsoft.com/office/drawing/2014/main" id="{24532886-B6BD-FFA3-49B0-785DA5E9BEB3}"/>
              </a:ext>
            </a:extLst>
          </p:cNvPr>
          <p:cNvSpPr>
            <a:spLocks noGrp="1"/>
          </p:cNvSpPr>
          <p:nvPr>
            <p:ph type="body" sz="quarter" idx="39" hasCustomPrompt="1"/>
          </p:nvPr>
        </p:nvSpPr>
        <p:spPr>
          <a:xfrm>
            <a:off x="4619061" y="2076566"/>
            <a:ext cx="548640" cy="379952"/>
          </a:xfrm>
        </p:spPr>
        <p:txBody>
          <a:bodyPr lIns="91440" rIns="91440" anchor="ctr">
            <a:normAutofit/>
          </a:bodyPr>
          <a:lstStyle>
            <a:lvl1pPr algn="l">
              <a:defRPr sz="1200"/>
            </a:lvl1pPr>
          </a:lstStyle>
          <a:p>
            <a:pPr lvl="0"/>
            <a:r>
              <a:rPr lang="en-US"/>
              <a:t>#</a:t>
            </a:r>
          </a:p>
        </p:txBody>
      </p:sp>
      <p:sp>
        <p:nvSpPr>
          <p:cNvPr id="49" name="Text Placeholder 46">
            <a:extLst>
              <a:ext uri="{FF2B5EF4-FFF2-40B4-BE49-F238E27FC236}">
                <a16:creationId xmlns:a16="http://schemas.microsoft.com/office/drawing/2014/main" id="{15FBA15E-6CFC-50E6-9AB4-60DCCF40F9E7}"/>
              </a:ext>
            </a:extLst>
          </p:cNvPr>
          <p:cNvSpPr>
            <a:spLocks noGrp="1"/>
          </p:cNvSpPr>
          <p:nvPr>
            <p:ph type="body" sz="quarter" idx="41" hasCustomPrompt="1"/>
          </p:nvPr>
        </p:nvSpPr>
        <p:spPr>
          <a:xfrm>
            <a:off x="3981250" y="1630310"/>
            <a:ext cx="549781" cy="379952"/>
          </a:xfrm>
        </p:spPr>
        <p:txBody>
          <a:bodyPr anchor="ctr">
            <a:normAutofit/>
          </a:bodyPr>
          <a:lstStyle>
            <a:lvl1pPr algn="r">
              <a:defRPr sz="1200"/>
            </a:lvl1pPr>
          </a:lstStyle>
          <a:p>
            <a:pPr lvl="0"/>
            <a:r>
              <a:rPr lang="en-US"/>
              <a:t>#</a:t>
            </a:r>
          </a:p>
        </p:txBody>
      </p:sp>
      <p:sp>
        <p:nvSpPr>
          <p:cNvPr id="15" name="Text Placeholder 8">
            <a:extLst>
              <a:ext uri="{FF2B5EF4-FFF2-40B4-BE49-F238E27FC236}">
                <a16:creationId xmlns:a16="http://schemas.microsoft.com/office/drawing/2014/main" id="{E0EC055B-5E22-197E-55E6-C78C7AD104B5}"/>
              </a:ext>
            </a:extLst>
          </p:cNvPr>
          <p:cNvSpPr>
            <a:spLocks noGrp="1"/>
          </p:cNvSpPr>
          <p:nvPr>
            <p:ph type="body" sz="quarter" idx="15" hasCustomPrompt="1"/>
          </p:nvPr>
        </p:nvSpPr>
        <p:spPr>
          <a:xfrm>
            <a:off x="4619061" y="1630310"/>
            <a:ext cx="549780" cy="384048"/>
          </a:xfrm>
          <a:prstGeom prst="rect">
            <a:avLst/>
          </a:prstGeom>
        </p:spPr>
        <p:txBody>
          <a:bodyPr wrap="square" lIns="91440" rIns="91440" anchor="ctr">
            <a:normAutofit/>
          </a:bodyPr>
          <a:lstStyle>
            <a:lvl1pPr marL="0" indent="0" algn="l">
              <a:spcBef>
                <a:spcPts val="0"/>
              </a:spcBef>
              <a:spcAft>
                <a:spcPts val="300"/>
              </a:spcAft>
              <a:buNone/>
              <a:defRPr sz="1200">
                <a:solidFill>
                  <a:schemeClr val="tx1"/>
                </a:solidFill>
                <a:latin typeface="+mn-lt"/>
                <a:ea typeface="+mn-ea"/>
              </a:defRPr>
            </a:lvl1pPr>
          </a:lstStyle>
          <a:p>
            <a:pPr lvl="0"/>
            <a:r>
              <a:rPr lang="en-US"/>
              <a:t>#</a:t>
            </a:r>
          </a:p>
        </p:txBody>
      </p:sp>
      <p:sp>
        <p:nvSpPr>
          <p:cNvPr id="3" name="TextBox 2">
            <a:extLst>
              <a:ext uri="{FF2B5EF4-FFF2-40B4-BE49-F238E27FC236}">
                <a16:creationId xmlns:a16="http://schemas.microsoft.com/office/drawing/2014/main" id="{AC5EB966-B3DE-0C6D-100F-7C36C8D7A02D}"/>
              </a:ext>
            </a:extLst>
          </p:cNvPr>
          <p:cNvSpPr txBox="1"/>
          <p:nvPr/>
        </p:nvSpPr>
        <p:spPr>
          <a:xfrm>
            <a:off x="6680352" y="2706927"/>
            <a:ext cx="2011680" cy="180136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IMPACT TO ORGANIZATION</a:t>
            </a:r>
          </a:p>
        </p:txBody>
      </p:sp>
      <p:sp>
        <p:nvSpPr>
          <p:cNvPr id="6" name="Text Placeholder 8">
            <a:extLst>
              <a:ext uri="{FF2B5EF4-FFF2-40B4-BE49-F238E27FC236}">
                <a16:creationId xmlns:a16="http://schemas.microsoft.com/office/drawing/2014/main" id="{5C5D3995-F1E7-C604-16C5-343BA2AC8F18}"/>
              </a:ext>
            </a:extLst>
          </p:cNvPr>
          <p:cNvSpPr>
            <a:spLocks noGrp="1"/>
          </p:cNvSpPr>
          <p:nvPr>
            <p:ph type="body" sz="quarter" idx="42" hasCustomPrompt="1"/>
          </p:nvPr>
        </p:nvSpPr>
        <p:spPr>
          <a:xfrm>
            <a:off x="6689778" y="2867189"/>
            <a:ext cx="2002254" cy="1631378"/>
          </a:xfrm>
          <a:prstGeom prst="rect">
            <a:avLst/>
          </a:prstGeom>
        </p:spPr>
        <p:txBody>
          <a:bodyPr wrap="square" lIns="45720" rIns="45720" numCol="1" spcCol="0">
            <a:normAutofit/>
          </a:bodyPr>
          <a:lstStyle>
            <a:lvl1pPr marL="0" indent="0">
              <a:spcBef>
                <a:spcPts val="0"/>
              </a:spcBef>
              <a:spcAft>
                <a:spcPts val="300"/>
              </a:spcAft>
              <a:buNone/>
              <a:defRPr sz="1000">
                <a:solidFill>
                  <a:schemeClr val="tx1"/>
                </a:solidFill>
                <a:latin typeface="+mn-lt"/>
                <a:ea typeface="+mn-ea"/>
              </a:defRPr>
            </a:lvl1pPr>
          </a:lstStyle>
          <a:p>
            <a:pPr lvl="0"/>
            <a:r>
              <a:rPr lang="en-US"/>
              <a:t>New or changed aspects of the product that are likely to impact internal teams</a:t>
            </a:r>
          </a:p>
        </p:txBody>
      </p:sp>
      <p:sp>
        <p:nvSpPr>
          <p:cNvPr id="2" name="Oval 1">
            <a:extLst>
              <a:ext uri="{FF2B5EF4-FFF2-40B4-BE49-F238E27FC236}">
                <a16:creationId xmlns:a16="http://schemas.microsoft.com/office/drawing/2014/main" id="{0002B633-9C32-F60B-0E5B-6493813E4C82}"/>
              </a:ext>
            </a:extLst>
          </p:cNvPr>
          <p:cNvSpPr>
            <a:spLocks noChangeAspect="1"/>
          </p:cNvSpPr>
          <p:nvPr/>
        </p:nvSpPr>
        <p:spPr>
          <a:xfrm>
            <a:off x="3976972" y="1448129"/>
            <a:ext cx="1188720" cy="1188720"/>
          </a:xfrm>
          <a:prstGeom prst="ellipse">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2519BD-9EC2-98A0-FA0C-811F65981ED9}"/>
              </a:ext>
            </a:extLst>
          </p:cNvPr>
          <p:cNvSpPr txBox="1"/>
          <p:nvPr/>
        </p:nvSpPr>
        <p:spPr>
          <a:xfrm>
            <a:off x="3508783" y="640080"/>
            <a:ext cx="2122776" cy="187064"/>
          </a:xfrm>
          <a:prstGeom prst="rect">
            <a:avLst/>
          </a:prstGeom>
          <a:noFill/>
        </p:spPr>
        <p:txBody>
          <a:bodyPr wrap="square" rtlCol="0" anchor="ctr">
            <a:noAutofit/>
          </a:bodyPr>
          <a:lstStyle/>
          <a:p>
            <a:pPr algn="ctr"/>
            <a:r>
              <a:rPr lang="en-US" sz="900" b="1" i="0">
                <a:latin typeface="Calibri" panose="020F0502020204030204" pitchFamily="34" charset="0"/>
                <a:ea typeface="Century Gothic" charset="0"/>
                <a:cs typeface="Calibri" panose="020F0502020204030204" pitchFamily="34" charset="0"/>
              </a:rPr>
              <a:t>RELEASE FOCUS</a:t>
            </a:r>
          </a:p>
        </p:txBody>
      </p:sp>
    </p:spTree>
    <p:extLst>
      <p:ext uri="{BB962C8B-B14F-4D97-AF65-F5344CB8AC3E}">
        <p14:creationId xmlns:p14="http://schemas.microsoft.com/office/powerpoint/2010/main" val="108795823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Readiness Dashboar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59885-F55E-E7DE-D470-3FA970330D57}"/>
              </a:ext>
            </a:extLst>
          </p:cNvPr>
          <p:cNvSpPr/>
          <p:nvPr/>
        </p:nvSpPr>
        <p:spPr>
          <a:xfrm>
            <a:off x="457200" y="677763"/>
            <a:ext cx="8229600" cy="383708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484E36-8CDA-EAD5-5644-DFCEAF3CC8CF}"/>
              </a:ext>
            </a:extLst>
          </p:cNvPr>
          <p:cNvSpPr/>
          <p:nvPr/>
        </p:nvSpPr>
        <p:spPr>
          <a:xfrm>
            <a:off x="4329011" y="135149"/>
            <a:ext cx="2263623"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FOR</a:t>
            </a:r>
          </a:p>
        </p:txBody>
      </p:sp>
      <p:sp>
        <p:nvSpPr>
          <p:cNvPr id="4" name="Title 1">
            <a:extLst>
              <a:ext uri="{FF2B5EF4-FFF2-40B4-BE49-F238E27FC236}">
                <a16:creationId xmlns:a16="http://schemas.microsoft.com/office/drawing/2014/main" id="{FFA8313F-5EFE-2620-9687-71779BA7DA02}"/>
              </a:ext>
            </a:extLst>
          </p:cNvPr>
          <p:cNvSpPr txBox="1">
            <a:spLocks/>
          </p:cNvSpPr>
          <p:nvPr/>
        </p:nvSpPr>
        <p:spPr>
          <a:xfrm>
            <a:off x="374904" y="162264"/>
            <a:ext cx="3798086" cy="430085"/>
          </a:xfrm>
          <a:prstGeom prst="rect">
            <a:avLst/>
          </a:prstGeom>
        </p:spPr>
        <p:txBody>
          <a:bodyPr vert="horz" wrap="square" lIns="91440" tIns="45720" rIns="91440" bIns="45720" rtlCol="0" anchor="ctr">
            <a:normAutofit/>
          </a:bodyPr>
          <a:lst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defTabSz="914400"/>
            <a:r>
              <a:rPr lang="en-US"/>
              <a:t>Readiness Dashboard</a:t>
            </a:r>
          </a:p>
        </p:txBody>
      </p:sp>
      <p:sp>
        <p:nvSpPr>
          <p:cNvPr id="11" name="Table Placeholder 10">
            <a:extLst>
              <a:ext uri="{FF2B5EF4-FFF2-40B4-BE49-F238E27FC236}">
                <a16:creationId xmlns:a16="http://schemas.microsoft.com/office/drawing/2014/main" id="{33113E91-0B85-F410-3157-32FF0A3F58CD}"/>
              </a:ext>
            </a:extLst>
          </p:cNvPr>
          <p:cNvSpPr>
            <a:spLocks noGrp="1"/>
          </p:cNvSpPr>
          <p:nvPr>
            <p:ph type="tbl" sz="quarter" idx="29" hasCustomPrompt="1"/>
          </p:nvPr>
        </p:nvSpPr>
        <p:spPr>
          <a:xfrm>
            <a:off x="457200" y="677763"/>
            <a:ext cx="8229600" cy="3837087"/>
          </a:xfrm>
          <a:prstGeom prst="rect">
            <a:avLst/>
          </a:prstGeom>
          <a:noFill/>
          <a:ln>
            <a:noFill/>
          </a:ln>
        </p:spPr>
        <p:txBody>
          <a:bodyPr/>
          <a:lstStyle>
            <a:lvl1pPr>
              <a:defRPr sz="1000"/>
            </a:lvl1pPr>
          </a:lstStyle>
          <a:p>
            <a:r>
              <a:rPr lang="en-US"/>
              <a:t>Add table and format and size for your organization’s readiness dashboard</a:t>
            </a:r>
          </a:p>
        </p:txBody>
      </p:sp>
      <p:sp>
        <p:nvSpPr>
          <p:cNvPr id="12" name="TextBox 11">
            <a:extLst>
              <a:ext uri="{FF2B5EF4-FFF2-40B4-BE49-F238E27FC236}">
                <a16:creationId xmlns:a16="http://schemas.microsoft.com/office/drawing/2014/main" id="{5A0CEF90-5334-861C-3CD6-404E4ECC487E}"/>
              </a:ext>
            </a:extLst>
          </p:cNvPr>
          <p:cNvSpPr txBox="1"/>
          <p:nvPr/>
        </p:nvSpPr>
        <p:spPr>
          <a:xfrm>
            <a:off x="384048" y="457200"/>
            <a:ext cx="3226055" cy="201066"/>
          </a:xfrm>
          <a:prstGeom prst="rect">
            <a:avLst/>
          </a:prstGeom>
          <a:noFill/>
        </p:spPr>
        <p:txBody>
          <a:bodyPr wrap="square" lIns="91440" rIns="91440" rtlCol="0" anchor="ctr">
            <a:noAutofit/>
          </a:bodyPr>
          <a:lstStyle/>
          <a:p>
            <a:r>
              <a:rPr lang="en-US" sz="800"/>
              <a:t>The current state of readiness for each team</a:t>
            </a:r>
          </a:p>
        </p:txBody>
      </p:sp>
      <p:sp>
        <p:nvSpPr>
          <p:cNvPr id="13" name="TextBox 12">
            <a:extLst>
              <a:ext uri="{FF2B5EF4-FFF2-40B4-BE49-F238E27FC236}">
                <a16:creationId xmlns:a16="http://schemas.microsoft.com/office/drawing/2014/main" id="{1B8BAB7C-23B7-A6D3-33EB-DD4B4EC71C31}"/>
              </a:ext>
            </a:extLst>
          </p:cNvPr>
          <p:cNvSpPr txBox="1"/>
          <p:nvPr/>
        </p:nvSpPr>
        <p:spPr>
          <a:xfrm>
            <a:off x="0" y="-326352"/>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Communicate internally the readiness status of the cross-functional teams involved in preparing to deliver the product. </a:t>
            </a:r>
          </a:p>
        </p:txBody>
      </p:sp>
      <p:sp>
        <p:nvSpPr>
          <p:cNvPr id="2" name="Rectangle 1">
            <a:extLst>
              <a:ext uri="{FF2B5EF4-FFF2-40B4-BE49-F238E27FC236}">
                <a16:creationId xmlns:a16="http://schemas.microsoft.com/office/drawing/2014/main" id="{5E298384-DED3-6DBD-F661-9BF836D0E627}"/>
              </a:ext>
            </a:extLst>
          </p:cNvPr>
          <p:cNvSpPr/>
          <p:nvPr/>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WRITTEN BY</a:t>
            </a:r>
          </a:p>
        </p:txBody>
      </p:sp>
      <p:sp>
        <p:nvSpPr>
          <p:cNvPr id="5" name="Text Placeholder 5">
            <a:extLst>
              <a:ext uri="{FF2B5EF4-FFF2-40B4-BE49-F238E27FC236}">
                <a16:creationId xmlns:a16="http://schemas.microsoft.com/office/drawing/2014/main" id="{6F1673F3-5284-9E03-2B64-766A18AC4118}"/>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19" name="Text Placeholder 5">
            <a:extLst>
              <a:ext uri="{FF2B5EF4-FFF2-40B4-BE49-F238E27FC236}">
                <a16:creationId xmlns:a16="http://schemas.microsoft.com/office/drawing/2014/main" id="{9D85E6CD-C73B-3D79-844E-0CA80393E076}"/>
              </a:ext>
            </a:extLst>
          </p:cNvPr>
          <p:cNvSpPr>
            <a:spLocks noGrp="1"/>
          </p:cNvSpPr>
          <p:nvPr>
            <p:ph type="body" sz="quarter" idx="28" hasCustomPrompt="1"/>
          </p:nvPr>
        </p:nvSpPr>
        <p:spPr>
          <a:xfrm>
            <a:off x="4329010" y="332723"/>
            <a:ext cx="2263623" cy="249925"/>
          </a:xfrm>
          <a:prstGeom prst="rect">
            <a:avLst/>
          </a:prstGeom>
        </p:spPr>
        <p:txBody>
          <a:bodyPr lIns="45720" rIns="45720"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dirty="0"/>
              <a:t>Release/Product/portfolio/organization</a:t>
            </a:r>
          </a:p>
        </p:txBody>
      </p:sp>
      <p:grpSp>
        <p:nvGrpSpPr>
          <p:cNvPr id="8" name="Group 7">
            <a:extLst>
              <a:ext uri="{FF2B5EF4-FFF2-40B4-BE49-F238E27FC236}">
                <a16:creationId xmlns:a16="http://schemas.microsoft.com/office/drawing/2014/main" id="{B06967B5-156B-4E74-2F9D-4298938902C4}"/>
              </a:ext>
            </a:extLst>
          </p:cNvPr>
          <p:cNvGrpSpPr/>
          <p:nvPr/>
        </p:nvGrpSpPr>
        <p:grpSpPr>
          <a:xfrm>
            <a:off x="1026896" y="4840393"/>
            <a:ext cx="7090208" cy="200055"/>
            <a:chOff x="1234440" y="4840393"/>
            <a:chExt cx="7090208" cy="200055"/>
          </a:xfrm>
        </p:grpSpPr>
        <p:sp>
          <p:nvSpPr>
            <p:cNvPr id="10" name="TextBox 9">
              <a:extLst>
                <a:ext uri="{FF2B5EF4-FFF2-40B4-BE49-F238E27FC236}">
                  <a16:creationId xmlns:a16="http://schemas.microsoft.com/office/drawing/2014/main" id="{B6B05E66-B2E1-CFA1-3365-F9F56ED286A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4" name="Picture 13">
              <a:extLst>
                <a:ext uri="{FF2B5EF4-FFF2-40B4-BE49-F238E27FC236}">
                  <a16:creationId xmlns:a16="http://schemas.microsoft.com/office/drawing/2014/main" id="{60071C3C-67FF-7A68-2129-367D8D4578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18903897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trospectiv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D9BFE-7761-E307-E603-CE979288E6D3}"/>
              </a:ext>
            </a:extLst>
          </p:cNvPr>
          <p:cNvSpPr/>
          <p:nvPr/>
        </p:nvSpPr>
        <p:spPr>
          <a:xfrm>
            <a:off x="457200" y="1242908"/>
            <a:ext cx="2011680" cy="365760"/>
          </a:xfrm>
          <a:prstGeom prst="rect">
            <a:avLst/>
          </a:prstGeom>
          <a:solidFill>
            <a:schemeClr val="accent1"/>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START</a:t>
            </a:r>
          </a:p>
        </p:txBody>
      </p:sp>
      <p:sp>
        <p:nvSpPr>
          <p:cNvPr id="4" name="Rectangle 3">
            <a:extLst>
              <a:ext uri="{FF2B5EF4-FFF2-40B4-BE49-F238E27FC236}">
                <a16:creationId xmlns:a16="http://schemas.microsoft.com/office/drawing/2014/main" id="{112D34A3-5BFC-C4A7-01C7-9A984296636E}"/>
              </a:ext>
            </a:extLst>
          </p:cNvPr>
          <p:cNvSpPr/>
          <p:nvPr/>
        </p:nvSpPr>
        <p:spPr>
          <a:xfrm>
            <a:off x="2529841" y="1242908"/>
            <a:ext cx="2011680" cy="365760"/>
          </a:xfrm>
          <a:prstGeom prst="rect">
            <a:avLst/>
          </a:prstGeom>
          <a:solidFill>
            <a:schemeClr val="accent4"/>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CHANGE</a:t>
            </a:r>
          </a:p>
        </p:txBody>
      </p:sp>
      <p:sp>
        <p:nvSpPr>
          <p:cNvPr id="5" name="Rectangle 4">
            <a:extLst>
              <a:ext uri="{FF2B5EF4-FFF2-40B4-BE49-F238E27FC236}">
                <a16:creationId xmlns:a16="http://schemas.microsoft.com/office/drawing/2014/main" id="{708493E7-89EF-61FA-757E-BE18122678E1}"/>
              </a:ext>
            </a:extLst>
          </p:cNvPr>
          <p:cNvSpPr/>
          <p:nvPr/>
        </p:nvSpPr>
        <p:spPr>
          <a:xfrm>
            <a:off x="4602482" y="1242908"/>
            <a:ext cx="2011680" cy="365760"/>
          </a:xfrm>
          <a:prstGeom prst="rect">
            <a:avLst/>
          </a:prstGeom>
          <a:solidFill>
            <a:schemeClr val="accent3"/>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STOP</a:t>
            </a:r>
          </a:p>
        </p:txBody>
      </p:sp>
      <p:sp>
        <p:nvSpPr>
          <p:cNvPr id="6" name="Rectangle 5">
            <a:extLst>
              <a:ext uri="{FF2B5EF4-FFF2-40B4-BE49-F238E27FC236}">
                <a16:creationId xmlns:a16="http://schemas.microsoft.com/office/drawing/2014/main" id="{6B6B6EAD-567E-768B-0A93-49A49F494065}"/>
              </a:ext>
            </a:extLst>
          </p:cNvPr>
          <p:cNvSpPr/>
          <p:nvPr/>
        </p:nvSpPr>
        <p:spPr>
          <a:xfrm>
            <a:off x="6675122" y="1242908"/>
            <a:ext cx="2011680" cy="365760"/>
          </a:xfrm>
          <a:prstGeom prst="rect">
            <a:avLst/>
          </a:prstGeom>
          <a:solidFill>
            <a:schemeClr val="tx2"/>
          </a:solidFill>
          <a:ln>
            <a:noFill/>
          </a:ln>
          <a:effectLst/>
        </p:spPr>
        <p:txBody>
          <a:bodyPr wrap="square" lIns="91103" tIns="45552" rIns="91103" bIns="45552" rtlCol="0" anchor="ctr" anchorCtr="0">
            <a:normAutofit/>
          </a:bodyPr>
          <a:lstStyle/>
          <a:p>
            <a:pPr algn="ctr"/>
            <a:r>
              <a:rPr lang="en-US" sz="1595" b="0" i="0">
                <a:ln w="0">
                  <a:noFill/>
                </a:ln>
                <a:solidFill>
                  <a:schemeClr val="bg1"/>
                </a:solidFill>
                <a:latin typeface="+mj-lt"/>
                <a:ea typeface="+mj-ea"/>
                <a:cs typeface="Calibri" panose="020F0502020204030204" pitchFamily="34" charset="0"/>
              </a:rPr>
              <a:t>PARTICIPANTS</a:t>
            </a:r>
            <a:endParaRPr lang="en-US" sz="1595" b="0" i="0" cap="none" spc="0">
              <a:ln w="0">
                <a:noFill/>
              </a:ln>
              <a:solidFill>
                <a:schemeClr val="bg1"/>
              </a:solidFill>
              <a:latin typeface="+mj-lt"/>
              <a:ea typeface="+mj-ea"/>
              <a:cs typeface="Calibri" panose="020F0502020204030204" pitchFamily="34" charset="0"/>
            </a:endParaRPr>
          </a:p>
        </p:txBody>
      </p:sp>
      <p:sp>
        <p:nvSpPr>
          <p:cNvPr id="7" name="Rectangle 6">
            <a:extLst>
              <a:ext uri="{FF2B5EF4-FFF2-40B4-BE49-F238E27FC236}">
                <a16:creationId xmlns:a16="http://schemas.microsoft.com/office/drawing/2014/main" id="{F2D50836-5465-D67B-4C8D-3D9490F5BF23}"/>
              </a:ext>
            </a:extLst>
          </p:cNvPr>
          <p:cNvSpPr/>
          <p:nvPr/>
        </p:nvSpPr>
        <p:spPr>
          <a:xfrm>
            <a:off x="457200"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8" name="Rectangle 7">
            <a:extLst>
              <a:ext uri="{FF2B5EF4-FFF2-40B4-BE49-F238E27FC236}">
                <a16:creationId xmlns:a16="http://schemas.microsoft.com/office/drawing/2014/main" id="{9B58E683-6E68-7FCB-8552-B27894BB0400}"/>
              </a:ext>
            </a:extLst>
          </p:cNvPr>
          <p:cNvSpPr/>
          <p:nvPr/>
        </p:nvSpPr>
        <p:spPr>
          <a:xfrm>
            <a:off x="2529841"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9" name="Rectangle 8">
            <a:extLst>
              <a:ext uri="{FF2B5EF4-FFF2-40B4-BE49-F238E27FC236}">
                <a16:creationId xmlns:a16="http://schemas.microsoft.com/office/drawing/2014/main" id="{CFE8B7DF-5B39-E04E-58C9-877E9BC941EB}"/>
              </a:ext>
            </a:extLst>
          </p:cNvPr>
          <p:cNvSpPr/>
          <p:nvPr/>
        </p:nvSpPr>
        <p:spPr>
          <a:xfrm>
            <a:off x="4602482" y="1682175"/>
            <a:ext cx="2011680" cy="2832675"/>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0" name="Rectangle 9">
            <a:extLst>
              <a:ext uri="{FF2B5EF4-FFF2-40B4-BE49-F238E27FC236}">
                <a16:creationId xmlns:a16="http://schemas.microsoft.com/office/drawing/2014/main" id="{1B2C3405-BA2A-3E53-8D51-D0F98810B3AC}"/>
              </a:ext>
            </a:extLst>
          </p:cNvPr>
          <p:cNvSpPr/>
          <p:nvPr/>
        </p:nvSpPr>
        <p:spPr>
          <a:xfrm>
            <a:off x="6675122" y="1682176"/>
            <a:ext cx="2011680" cy="2269567"/>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1" name="Text Placeholder 8">
            <a:extLst>
              <a:ext uri="{FF2B5EF4-FFF2-40B4-BE49-F238E27FC236}">
                <a16:creationId xmlns:a16="http://schemas.microsoft.com/office/drawing/2014/main" id="{1715D578-8D2F-E941-2737-D388A9BE7A08}"/>
              </a:ext>
            </a:extLst>
          </p:cNvPr>
          <p:cNvSpPr>
            <a:spLocks noGrp="1"/>
          </p:cNvSpPr>
          <p:nvPr>
            <p:ph type="body" sz="quarter" idx="10" hasCustomPrompt="1"/>
          </p:nvPr>
        </p:nvSpPr>
        <p:spPr>
          <a:xfrm>
            <a:off x="457200"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start</a:t>
            </a:r>
          </a:p>
        </p:txBody>
      </p:sp>
      <p:sp>
        <p:nvSpPr>
          <p:cNvPr id="12" name="Text Placeholder 8">
            <a:extLst>
              <a:ext uri="{FF2B5EF4-FFF2-40B4-BE49-F238E27FC236}">
                <a16:creationId xmlns:a16="http://schemas.microsoft.com/office/drawing/2014/main" id="{BF8FB078-098F-9152-62D0-5EF2EC37720B}"/>
              </a:ext>
            </a:extLst>
          </p:cNvPr>
          <p:cNvSpPr>
            <a:spLocks noGrp="1"/>
          </p:cNvSpPr>
          <p:nvPr>
            <p:ph type="body" sz="quarter" idx="11" hasCustomPrompt="1"/>
          </p:nvPr>
        </p:nvSpPr>
        <p:spPr>
          <a:xfrm>
            <a:off x="2529841"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change</a:t>
            </a:r>
          </a:p>
        </p:txBody>
      </p:sp>
      <p:sp>
        <p:nvSpPr>
          <p:cNvPr id="13" name="Text Placeholder 8">
            <a:extLst>
              <a:ext uri="{FF2B5EF4-FFF2-40B4-BE49-F238E27FC236}">
                <a16:creationId xmlns:a16="http://schemas.microsoft.com/office/drawing/2014/main" id="{E9BBEE76-9BA4-868D-E64A-4D94E925C867}"/>
              </a:ext>
            </a:extLst>
          </p:cNvPr>
          <p:cNvSpPr>
            <a:spLocks noGrp="1"/>
          </p:cNvSpPr>
          <p:nvPr>
            <p:ph type="body" sz="quarter" idx="12" hasCustomPrompt="1"/>
          </p:nvPr>
        </p:nvSpPr>
        <p:spPr>
          <a:xfrm>
            <a:off x="4602482" y="1682175"/>
            <a:ext cx="2011680" cy="283267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stop</a:t>
            </a:r>
          </a:p>
        </p:txBody>
      </p:sp>
      <p:sp>
        <p:nvSpPr>
          <p:cNvPr id="14" name="Text Placeholder 8">
            <a:extLst>
              <a:ext uri="{FF2B5EF4-FFF2-40B4-BE49-F238E27FC236}">
                <a16:creationId xmlns:a16="http://schemas.microsoft.com/office/drawing/2014/main" id="{6C22EB00-62FE-D971-1F58-69C2D5AB1ADA}"/>
              </a:ext>
            </a:extLst>
          </p:cNvPr>
          <p:cNvSpPr>
            <a:spLocks noGrp="1"/>
          </p:cNvSpPr>
          <p:nvPr>
            <p:ph type="body" sz="quarter" idx="13" hasCustomPrompt="1"/>
          </p:nvPr>
        </p:nvSpPr>
        <p:spPr>
          <a:xfrm>
            <a:off x="6675122" y="1682175"/>
            <a:ext cx="2011680" cy="2269567"/>
          </a:xfrm>
          <a:prstGeom prst="rect">
            <a:avLst/>
          </a:prstGeom>
        </p:spPr>
        <p:txBody>
          <a:bodyPr wrap="square">
            <a:normAutofit/>
          </a:bodyPr>
          <a:lstStyle>
            <a:lvl1pPr marL="0" indent="0">
              <a:spcAft>
                <a:spcPts val="300"/>
              </a:spcAft>
              <a:buNone/>
              <a:defRPr sz="1000">
                <a:latin typeface="+mn-lt"/>
                <a:ea typeface="+mn-ea"/>
              </a:defRPr>
            </a:lvl1pPr>
          </a:lstStyle>
          <a:p>
            <a:pPr lvl="0"/>
            <a:r>
              <a:rPr lang="en-US" dirty="0"/>
              <a:t>List of participants</a:t>
            </a:r>
          </a:p>
        </p:txBody>
      </p:sp>
      <p:sp>
        <p:nvSpPr>
          <p:cNvPr id="15" name="TextBox 14">
            <a:extLst>
              <a:ext uri="{FF2B5EF4-FFF2-40B4-BE49-F238E27FC236}">
                <a16:creationId xmlns:a16="http://schemas.microsoft.com/office/drawing/2014/main" id="{117BDA51-F233-0FFD-593A-06216F370D37}"/>
              </a:ext>
            </a:extLst>
          </p:cNvPr>
          <p:cNvSpPr txBox="1"/>
          <p:nvPr/>
        </p:nvSpPr>
        <p:spPr>
          <a:xfrm>
            <a:off x="374904" y="128016"/>
            <a:ext cx="4572000" cy="369332"/>
          </a:xfrm>
          <a:prstGeom prst="rect">
            <a:avLst/>
          </a:prstGeom>
          <a:noFill/>
        </p:spPr>
        <p:txBody>
          <a:bodyPr wrap="square" anchor="ctr">
            <a:spAutoFit/>
          </a:bodyPr>
          <a:lstStyle/>
          <a:p>
            <a:r>
              <a:rPr lang="en-US" sz="1800" b="0" i="0" kern="1200">
                <a:solidFill>
                  <a:schemeClr val="tx1"/>
                </a:solidFill>
                <a:latin typeface="+mj-lt"/>
                <a:ea typeface="+mj-ea"/>
                <a:cs typeface="Calibri" panose="020F0502020204030204" pitchFamily="34" charset="0"/>
              </a:rPr>
              <a:t>Retrospective</a:t>
            </a:r>
          </a:p>
        </p:txBody>
      </p:sp>
      <p:sp>
        <p:nvSpPr>
          <p:cNvPr id="16" name="Rectangle 15">
            <a:extLst>
              <a:ext uri="{FF2B5EF4-FFF2-40B4-BE49-F238E27FC236}">
                <a16:creationId xmlns:a16="http://schemas.microsoft.com/office/drawing/2014/main" id="{34908787-B485-C683-DA58-6016FAA80FE4}"/>
              </a:ext>
            </a:extLst>
          </p:cNvPr>
          <p:cNvSpPr/>
          <p:nvPr/>
        </p:nvSpPr>
        <p:spPr>
          <a:xfrm>
            <a:off x="6675122" y="4022081"/>
            <a:ext cx="2011680" cy="495645"/>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CONDUCTED ON</a:t>
            </a:r>
          </a:p>
        </p:txBody>
      </p:sp>
      <p:sp>
        <p:nvSpPr>
          <p:cNvPr id="17" name="Text Placeholder 8">
            <a:extLst>
              <a:ext uri="{FF2B5EF4-FFF2-40B4-BE49-F238E27FC236}">
                <a16:creationId xmlns:a16="http://schemas.microsoft.com/office/drawing/2014/main" id="{8F6FF75B-872A-2669-F5CD-65639D95763A}"/>
              </a:ext>
            </a:extLst>
          </p:cNvPr>
          <p:cNvSpPr>
            <a:spLocks noGrp="1"/>
          </p:cNvSpPr>
          <p:nvPr>
            <p:ph type="body" sz="quarter" idx="14" hasCustomPrompt="1"/>
          </p:nvPr>
        </p:nvSpPr>
        <p:spPr>
          <a:xfrm>
            <a:off x="6675122" y="4214643"/>
            <a:ext cx="2011680" cy="300207"/>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date</a:t>
            </a:r>
          </a:p>
        </p:txBody>
      </p:sp>
      <p:sp>
        <p:nvSpPr>
          <p:cNvPr id="20" name="Rectangle 19">
            <a:extLst>
              <a:ext uri="{FF2B5EF4-FFF2-40B4-BE49-F238E27FC236}">
                <a16:creationId xmlns:a16="http://schemas.microsoft.com/office/drawing/2014/main" id="{17BD8F67-8890-16EB-98F7-5CB53E0FC083}"/>
              </a:ext>
            </a:extLst>
          </p:cNvPr>
          <p:cNvSpPr/>
          <p:nvPr/>
        </p:nvSpPr>
        <p:spPr>
          <a:xfrm>
            <a:off x="457201" y="716407"/>
            <a:ext cx="8229598" cy="457199"/>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PHASE</a:t>
            </a:r>
          </a:p>
        </p:txBody>
      </p:sp>
      <p:sp>
        <p:nvSpPr>
          <p:cNvPr id="21" name="Text Placeholder 5">
            <a:extLst>
              <a:ext uri="{FF2B5EF4-FFF2-40B4-BE49-F238E27FC236}">
                <a16:creationId xmlns:a16="http://schemas.microsoft.com/office/drawing/2014/main" id="{D8564BEB-CEF8-3CBD-450A-C511E80CE32A}"/>
              </a:ext>
            </a:extLst>
          </p:cNvPr>
          <p:cNvSpPr>
            <a:spLocks noGrp="1"/>
          </p:cNvSpPr>
          <p:nvPr>
            <p:ph type="body" sz="quarter" idx="27" hasCustomPrompt="1"/>
          </p:nvPr>
        </p:nvSpPr>
        <p:spPr>
          <a:xfrm>
            <a:off x="457201" y="888622"/>
            <a:ext cx="8229598" cy="266805"/>
          </a:xfrm>
          <a:prstGeom prst="rect">
            <a:avLst/>
          </a:prstGeom>
        </p:spPr>
        <p:txBody>
          <a:bodyPr wrap="square">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Phase such as plan, release, or launch</a:t>
            </a:r>
          </a:p>
        </p:txBody>
      </p:sp>
      <p:sp>
        <p:nvSpPr>
          <p:cNvPr id="2" name="TextBox 1">
            <a:extLst>
              <a:ext uri="{FF2B5EF4-FFF2-40B4-BE49-F238E27FC236}">
                <a16:creationId xmlns:a16="http://schemas.microsoft.com/office/drawing/2014/main" id="{4ED7A0C8-879C-3B7B-D7C2-BBC66871839B}"/>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Improve future performance by reflecting on the past</a:t>
            </a:r>
          </a:p>
        </p:txBody>
      </p:sp>
      <p:sp>
        <p:nvSpPr>
          <p:cNvPr id="22" name="Rectangle 21">
            <a:extLst>
              <a:ext uri="{FF2B5EF4-FFF2-40B4-BE49-F238E27FC236}">
                <a16:creationId xmlns:a16="http://schemas.microsoft.com/office/drawing/2014/main" id="{1241117F-E47D-D052-D5DA-A63F6AAE4DE7}"/>
              </a:ext>
            </a:extLst>
          </p:cNvPr>
          <p:cNvSpPr/>
          <p:nvPr/>
        </p:nvSpPr>
        <p:spPr>
          <a:xfrm>
            <a:off x="6756011" y="136350"/>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3" name="Text Placeholder 5">
            <a:extLst>
              <a:ext uri="{FF2B5EF4-FFF2-40B4-BE49-F238E27FC236}">
                <a16:creationId xmlns:a16="http://schemas.microsoft.com/office/drawing/2014/main" id="{CFB2572B-FC7B-070F-FB6C-899C78F2DF73}"/>
              </a:ext>
            </a:extLst>
          </p:cNvPr>
          <p:cNvSpPr>
            <a:spLocks noGrp="1"/>
          </p:cNvSpPr>
          <p:nvPr>
            <p:ph type="body" sz="quarter" idx="26" hasCustomPrompt="1"/>
          </p:nvPr>
        </p:nvSpPr>
        <p:spPr>
          <a:xfrm>
            <a:off x="6756012" y="333884"/>
            <a:ext cx="1930786"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24" name="Rectangle 23">
            <a:extLst>
              <a:ext uri="{FF2B5EF4-FFF2-40B4-BE49-F238E27FC236}">
                <a16:creationId xmlns:a16="http://schemas.microsoft.com/office/drawing/2014/main" id="{90EDFFF9-E838-B7C3-CEE7-A273A2F2F905}"/>
              </a:ext>
            </a:extLst>
          </p:cNvPr>
          <p:cNvSpPr/>
          <p:nvPr/>
        </p:nvSpPr>
        <p:spPr>
          <a:xfrm>
            <a:off x="4757378" y="136350"/>
            <a:ext cx="19307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5" name="Text Placeholder 5">
            <a:extLst>
              <a:ext uri="{FF2B5EF4-FFF2-40B4-BE49-F238E27FC236}">
                <a16:creationId xmlns:a16="http://schemas.microsoft.com/office/drawing/2014/main" id="{4BAAC7C4-B1BD-89BE-B267-2E0B4C5ECA5B}"/>
              </a:ext>
            </a:extLst>
          </p:cNvPr>
          <p:cNvSpPr>
            <a:spLocks noGrp="1"/>
          </p:cNvSpPr>
          <p:nvPr>
            <p:ph type="body" sz="quarter" idx="32" hasCustomPrompt="1"/>
          </p:nvPr>
        </p:nvSpPr>
        <p:spPr>
          <a:xfrm>
            <a:off x="4757378" y="333884"/>
            <a:ext cx="19307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18" name="TextBox 17">
            <a:extLst>
              <a:ext uri="{FF2B5EF4-FFF2-40B4-BE49-F238E27FC236}">
                <a16:creationId xmlns:a16="http://schemas.microsoft.com/office/drawing/2014/main" id="{D3F2435E-D148-7DFB-F304-F51235B94E7F}"/>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Perform retrospectives periodically to learn from planning, releasing, and delivering your products.</a:t>
            </a:r>
          </a:p>
        </p:txBody>
      </p:sp>
      <p:grpSp>
        <p:nvGrpSpPr>
          <p:cNvPr id="35" name="Group 34">
            <a:extLst>
              <a:ext uri="{FF2B5EF4-FFF2-40B4-BE49-F238E27FC236}">
                <a16:creationId xmlns:a16="http://schemas.microsoft.com/office/drawing/2014/main" id="{30AD0A17-A897-19FF-95DE-698F0AA7D12E}"/>
              </a:ext>
            </a:extLst>
          </p:cNvPr>
          <p:cNvGrpSpPr/>
          <p:nvPr/>
        </p:nvGrpSpPr>
        <p:grpSpPr>
          <a:xfrm>
            <a:off x="1026896" y="4840393"/>
            <a:ext cx="7090208" cy="200055"/>
            <a:chOff x="1234440" y="4840393"/>
            <a:chExt cx="7090208" cy="200055"/>
          </a:xfrm>
        </p:grpSpPr>
        <p:sp>
          <p:nvSpPr>
            <p:cNvPr id="36" name="TextBox 35">
              <a:extLst>
                <a:ext uri="{FF2B5EF4-FFF2-40B4-BE49-F238E27FC236}">
                  <a16:creationId xmlns:a16="http://schemas.microsoft.com/office/drawing/2014/main" id="{6DAE987E-4893-F3B3-AB00-91AB885BC120}"/>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37" name="Picture 36">
              <a:extLst>
                <a:ext uri="{FF2B5EF4-FFF2-40B4-BE49-F238E27FC236}">
                  <a16:creationId xmlns:a16="http://schemas.microsoft.com/office/drawing/2014/main" id="{97732D7A-2671-C04A-280E-E36C19DD3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79356908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rtz Open Framework">
    <p:spTree>
      <p:nvGrpSpPr>
        <p:cNvPr id="1" name=""/>
        <p:cNvGrpSpPr/>
        <p:nvPr/>
      </p:nvGrpSpPr>
      <p:grpSpPr>
        <a:xfrm>
          <a:off x="0" y="0"/>
          <a:ext cx="0" cy="0"/>
          <a:chOff x="0" y="0"/>
          <a:chExt cx="0" cy="0"/>
        </a:xfrm>
      </p:grpSpPr>
      <p:sp>
        <p:nvSpPr>
          <p:cNvPr id="37" name="LEARN">
            <a:extLst>
              <a:ext uri="{FF2B5EF4-FFF2-40B4-BE49-F238E27FC236}">
                <a16:creationId xmlns:a16="http://schemas.microsoft.com/office/drawing/2014/main" id="{990CA964-714F-5B4A-54C7-2566987F92D7}"/>
              </a:ext>
            </a:extLst>
          </p:cNvPr>
          <p:cNvSpPr txBox="1"/>
          <p:nvPr/>
        </p:nvSpPr>
        <p:spPr>
          <a:xfrm>
            <a:off x="3917540" y="2242314"/>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sp>
        <p:nvSpPr>
          <p:cNvPr id="2" name="Text above">
            <a:extLst>
              <a:ext uri="{FF2B5EF4-FFF2-40B4-BE49-F238E27FC236}">
                <a16:creationId xmlns:a16="http://schemas.microsoft.com/office/drawing/2014/main" id="{A4AAC508-6A9F-4A6D-197B-539E889ECE99}"/>
              </a:ext>
            </a:extLst>
          </p:cNvPr>
          <p:cNvSpPr txBox="1"/>
          <p:nvPr/>
        </p:nvSpPr>
        <p:spPr>
          <a:xfrm>
            <a:off x="6992" y="-1181350"/>
            <a:ext cx="9130017" cy="1131079"/>
          </a:xfrm>
          <a:prstGeom prst="rect">
            <a:avLst/>
          </a:prstGeom>
          <a:noFill/>
        </p:spPr>
        <p:txBody>
          <a:bodyPr wrap="square" rtlCol="0" anchor="b">
            <a:spAutoFit/>
          </a:bodyPr>
          <a:lstStyle/>
          <a:p>
            <a:pPr algn="l">
              <a:spcAft>
                <a:spcPts val="300"/>
              </a:spcAft>
            </a:pPr>
            <a:r>
              <a:rPr lang="en-US" sz="1200" b="1" dirty="0">
                <a:latin typeface="Calibri" panose="020F0502020204030204" pitchFamily="34" charset="0"/>
                <a:ea typeface="Century Gothic" charset="0"/>
                <a:cs typeface="Calibri" panose="020F0502020204030204" pitchFamily="34" charset="0"/>
              </a:rPr>
              <a:t>Quartz Open Framework</a:t>
            </a:r>
          </a:p>
          <a:p>
            <a:pPr algn="l">
              <a:spcAft>
                <a:spcPts val="300"/>
              </a:spcAft>
            </a:pPr>
            <a:r>
              <a:rPr lang="en-US" sz="1200" b="0" dirty="0">
                <a:latin typeface="Calibri" panose="020F0502020204030204" pitchFamily="34" charset="0"/>
                <a:ea typeface="Century Gothic" charset="0"/>
                <a:cs typeface="Calibri" panose="020F0502020204030204" pitchFamily="34" charset="0"/>
              </a:rPr>
              <a:t>Enable your product teams to achieve business results through a nimble process, practical tools, and a common language. </a:t>
            </a:r>
          </a:p>
          <a:p>
            <a:pPr algn="l">
              <a:spcAft>
                <a:spcPts val="300"/>
              </a:spcAft>
            </a:pPr>
            <a:r>
              <a:rPr lang="en-US" sz="1200" b="0" dirty="0">
                <a:latin typeface="Calibri" panose="020F0502020204030204" pitchFamily="34" charset="0"/>
                <a:ea typeface="Century Gothic" charset="0"/>
                <a:cs typeface="Calibri" panose="020F0502020204030204" pitchFamily="34" charset="0"/>
              </a:rPr>
              <a:t>Quartz is an open framework that anyone can use to define their strategy, planning, and growth processes. Quartz can be used for any product, such as software, hardware, educational or promotional content, and more. </a:t>
            </a:r>
          </a:p>
          <a:p>
            <a:pPr algn="l">
              <a:spcAft>
                <a:spcPts val="300"/>
              </a:spcAft>
            </a:pPr>
            <a:r>
              <a:rPr lang="en-US" sz="1200" b="0" dirty="0">
                <a:latin typeface="Calibri" panose="020F0502020204030204" pitchFamily="34" charset="0"/>
                <a:ea typeface="Century Gothic" charset="0"/>
                <a:cs typeface="Calibri" panose="020F0502020204030204" pitchFamily="34" charset="0"/>
              </a:rPr>
              <a:t>Quartz is FREE to use, OPEN with a Creative Commons License, and EASY to deploy in any organization</a:t>
            </a:r>
          </a:p>
        </p:txBody>
      </p:sp>
      <p:sp>
        <p:nvSpPr>
          <p:cNvPr id="3" name="Text below">
            <a:extLst>
              <a:ext uri="{FF2B5EF4-FFF2-40B4-BE49-F238E27FC236}">
                <a16:creationId xmlns:a16="http://schemas.microsoft.com/office/drawing/2014/main" id="{954EF34C-4D1D-641D-54C6-1C9B11FFD1CA}"/>
              </a:ext>
            </a:extLst>
          </p:cNvPr>
          <p:cNvSpPr txBox="1"/>
          <p:nvPr/>
        </p:nvSpPr>
        <p:spPr>
          <a:xfrm>
            <a:off x="13574" y="5194880"/>
            <a:ext cx="9143999" cy="1908215"/>
          </a:xfrm>
          <a:prstGeom prst="rect">
            <a:avLst/>
          </a:prstGeom>
          <a:noFill/>
        </p:spPr>
        <p:txBody>
          <a:bodyPr wrap="square" numCol="2" spcCol="182880" rtlCol="0" anchor="t">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LEARN</a:t>
            </a:r>
          </a:p>
          <a:p>
            <a:pPr algn="l">
              <a:spcAft>
                <a:spcPts val="300"/>
              </a:spcAft>
            </a:pPr>
            <a:r>
              <a:rPr lang="en-US" sz="1200" b="0">
                <a:latin typeface="Calibri" panose="020F0502020204030204" pitchFamily="34" charset="0"/>
                <a:ea typeface="Century Gothic" charset="0"/>
                <a:cs typeface="Calibri" panose="020F0502020204030204" pitchFamily="34" charset="0"/>
              </a:rPr>
              <a:t>Continuous learning is at the core of Quartz. Learn at every step and adjust your plans accordingly.</a:t>
            </a:r>
          </a:p>
          <a:p>
            <a:pPr algn="l">
              <a:spcAft>
                <a:spcPts val="300"/>
              </a:spcAft>
            </a:pPr>
            <a:r>
              <a:rPr lang="en-US" sz="1200" b="1">
                <a:latin typeface="Calibri" panose="020F0502020204030204" pitchFamily="34" charset="0"/>
                <a:ea typeface="Century Gothic" charset="0"/>
                <a:cs typeface="Calibri" panose="020F0502020204030204" pitchFamily="34" charset="0"/>
              </a:rPr>
              <a:t>DEFINE &amp; COMMIT</a:t>
            </a:r>
          </a:p>
          <a:p>
            <a:pPr algn="l">
              <a:spcAft>
                <a:spcPts val="300"/>
              </a:spcAft>
            </a:pPr>
            <a:r>
              <a:rPr lang="en-US" sz="1200" b="0">
                <a:latin typeface="Calibri" panose="020F0502020204030204" pitchFamily="34" charset="0"/>
                <a:ea typeface="Century Gothic" charset="0"/>
                <a:cs typeface="Calibri" panose="020F0502020204030204" pitchFamily="34" charset="0"/>
              </a:rPr>
              <a:t>Before investing in a new idea, whether a new product, a new initiative, or a new launch, know whether it is worth it for your organization, where it fits in your portfolio, and what people will benefit.</a:t>
            </a:r>
          </a:p>
          <a:p>
            <a:pPr algn="l">
              <a:spcAft>
                <a:spcPts val="300"/>
              </a:spcAft>
            </a:pPr>
            <a:endParaRPr lang="en-US" sz="1200" b="1">
              <a:latin typeface="Calibri" panose="020F0502020204030204" pitchFamily="34" charset="0"/>
              <a:ea typeface="Century Gothic" charset="0"/>
              <a:cs typeface="Calibri" panose="020F0502020204030204" pitchFamily="34" charset="0"/>
            </a:endParaRPr>
          </a:p>
          <a:p>
            <a:pPr algn="l">
              <a:spcAft>
                <a:spcPts val="300"/>
              </a:spcAft>
            </a:pPr>
            <a:r>
              <a:rPr lang="en-US" sz="1200" b="1">
                <a:latin typeface="Calibri" panose="020F0502020204030204" pitchFamily="34" charset="0"/>
                <a:ea typeface="Century Gothic" charset="0"/>
                <a:cs typeface="Calibri" panose="020F0502020204030204" pitchFamily="34" charset="0"/>
              </a:rPr>
              <a:t>DESCRIBE &amp; CREATE</a:t>
            </a:r>
          </a:p>
          <a:p>
            <a:pPr algn="l">
              <a:spcAft>
                <a:spcPts val="300"/>
              </a:spcAft>
            </a:pPr>
            <a:r>
              <a:rPr lang="en-US" sz="1200" b="0">
                <a:latin typeface="Calibri" panose="020F0502020204030204" pitchFamily="34" charset="0"/>
                <a:ea typeface="Century Gothic" charset="0"/>
                <a:cs typeface="Calibri" panose="020F0502020204030204" pitchFamily="34" charset="0"/>
              </a:rPr>
              <a:t>With the approval to proceed with the innovation, lay out the vision and goals of the project, define who will buy and adopt the innovation, and start creating.</a:t>
            </a:r>
          </a:p>
          <a:p>
            <a:pPr algn="l">
              <a:spcAft>
                <a:spcPts val="300"/>
              </a:spcAft>
            </a:pPr>
            <a:r>
              <a:rPr lang="en-US" sz="1200" b="1">
                <a:latin typeface="Calibri" panose="020F0502020204030204" pitchFamily="34" charset="0"/>
                <a:ea typeface="Century Gothic" charset="0"/>
                <a:cs typeface="Calibri" panose="020F0502020204030204" pitchFamily="34" charset="0"/>
              </a:rPr>
              <a:t>PREPARE &amp; DELIVER</a:t>
            </a:r>
          </a:p>
          <a:p>
            <a:pPr algn="l">
              <a:spcAft>
                <a:spcPts val="300"/>
              </a:spcAft>
            </a:pPr>
            <a:r>
              <a:rPr lang="en-US" sz="1200" b="0">
                <a:latin typeface="Calibri" panose="020F0502020204030204" pitchFamily="34" charset="0"/>
                <a:ea typeface="Century Gothic" charset="0"/>
                <a:cs typeface="Calibri" panose="020F0502020204030204" pitchFamily="34" charset="0"/>
              </a:rPr>
              <a:t>Concurrent with product creation, prepare your internal teams to deliver to your market and customers. Come up with go-to-market plans and define launch goals. As you execute, consider what has and has not worked and feed that information back into the organization.</a:t>
            </a:r>
          </a:p>
        </p:txBody>
      </p:sp>
      <p:grpSp>
        <p:nvGrpSpPr>
          <p:cNvPr id="46" name="Colored quartz">
            <a:extLst>
              <a:ext uri="{FF2B5EF4-FFF2-40B4-BE49-F238E27FC236}">
                <a16:creationId xmlns:a16="http://schemas.microsoft.com/office/drawing/2014/main" id="{88FAF43F-4922-8A18-EEDD-C0BD120A0CE9}"/>
              </a:ext>
            </a:extLst>
          </p:cNvPr>
          <p:cNvGrpSpPr/>
          <p:nvPr/>
        </p:nvGrpSpPr>
        <p:grpSpPr>
          <a:xfrm>
            <a:off x="2857500" y="858180"/>
            <a:ext cx="3430471" cy="3428755"/>
            <a:chOff x="2857500" y="858180"/>
            <a:chExt cx="3430471" cy="3428755"/>
          </a:xfrm>
        </p:grpSpPr>
        <p:pic>
          <p:nvPicPr>
            <p:cNvPr id="45" name="Deliver facet">
              <a:extLst>
                <a:ext uri="{FF2B5EF4-FFF2-40B4-BE49-F238E27FC236}">
                  <a16:creationId xmlns:a16="http://schemas.microsoft.com/office/drawing/2014/main" id="{5580D15E-D7F6-75AA-CCCD-655FFE026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1405" y="922889"/>
              <a:ext cx="1270000" cy="2171700"/>
            </a:xfrm>
            <a:prstGeom prst="rect">
              <a:avLst/>
            </a:prstGeom>
          </p:spPr>
        </p:pic>
        <p:pic>
          <p:nvPicPr>
            <p:cNvPr id="35" name="Prepare facet">
              <a:extLst>
                <a:ext uri="{FF2B5EF4-FFF2-40B4-BE49-F238E27FC236}">
                  <a16:creationId xmlns:a16="http://schemas.microsoft.com/office/drawing/2014/main" id="{E1052605-01DA-19A7-1A8F-B6D56570C0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7500" y="2166296"/>
              <a:ext cx="1981200" cy="1600200"/>
            </a:xfrm>
            <a:prstGeom prst="rect">
              <a:avLst/>
            </a:prstGeom>
          </p:spPr>
        </p:pic>
        <p:pic>
          <p:nvPicPr>
            <p:cNvPr id="33" name="Create facet">
              <a:extLst>
                <a:ext uri="{FF2B5EF4-FFF2-40B4-BE49-F238E27FC236}">
                  <a16:creationId xmlns:a16="http://schemas.microsoft.com/office/drawing/2014/main" id="{D5A0DF27-3ED1-E4D2-DBA7-E1E6CAC43E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988" y="2635935"/>
              <a:ext cx="1917700" cy="1651000"/>
            </a:xfrm>
            <a:prstGeom prst="rect">
              <a:avLst/>
            </a:prstGeom>
          </p:spPr>
        </p:pic>
        <p:pic>
          <p:nvPicPr>
            <p:cNvPr id="31" name="Describe facet">
              <a:extLst>
                <a:ext uri="{FF2B5EF4-FFF2-40B4-BE49-F238E27FC236}">
                  <a16:creationId xmlns:a16="http://schemas.microsoft.com/office/drawing/2014/main" id="{CEB68F04-7151-2D17-7386-098A05346B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34152" y="2048009"/>
              <a:ext cx="1282700" cy="2171700"/>
            </a:xfrm>
            <a:prstGeom prst="rect">
              <a:avLst/>
            </a:prstGeom>
          </p:spPr>
        </p:pic>
        <p:pic>
          <p:nvPicPr>
            <p:cNvPr id="29" name="Commit facet">
              <a:extLst>
                <a:ext uri="{FF2B5EF4-FFF2-40B4-BE49-F238E27FC236}">
                  <a16:creationId xmlns:a16="http://schemas.microsoft.com/office/drawing/2014/main" id="{D7FF4A49-CF1E-985C-2326-BEEB3A4913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6771" y="1376030"/>
              <a:ext cx="1981200" cy="1600200"/>
            </a:xfrm>
            <a:prstGeom prst="rect">
              <a:avLst/>
            </a:prstGeom>
          </p:spPr>
        </p:pic>
        <p:pic>
          <p:nvPicPr>
            <p:cNvPr id="26" name="Define facet">
              <a:extLst>
                <a:ext uri="{FF2B5EF4-FFF2-40B4-BE49-F238E27FC236}">
                  <a16:creationId xmlns:a16="http://schemas.microsoft.com/office/drawing/2014/main" id="{6EDD1915-1AAF-339E-F43A-4560067C0E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36458" y="858180"/>
              <a:ext cx="1917700" cy="1651000"/>
            </a:xfrm>
            <a:prstGeom prst="rect">
              <a:avLst/>
            </a:prstGeom>
          </p:spPr>
        </p:pic>
      </p:grpSp>
      <p:grpSp>
        <p:nvGrpSpPr>
          <p:cNvPr id="36" name="Labels">
            <a:extLst>
              <a:ext uri="{FF2B5EF4-FFF2-40B4-BE49-F238E27FC236}">
                <a16:creationId xmlns:a16="http://schemas.microsoft.com/office/drawing/2014/main" id="{682016BE-91DF-CA6D-1D47-0E6375D95DA7}"/>
              </a:ext>
            </a:extLst>
          </p:cNvPr>
          <p:cNvGrpSpPr>
            <a:grpSpLocks noChangeAspect="1"/>
          </p:cNvGrpSpPr>
          <p:nvPr/>
        </p:nvGrpSpPr>
        <p:grpSpPr>
          <a:xfrm>
            <a:off x="2776056" y="1108098"/>
            <a:ext cx="3609820" cy="2862253"/>
            <a:chOff x="2551939" y="1205270"/>
            <a:chExt cx="3903124" cy="3094816"/>
          </a:xfrm>
        </p:grpSpPr>
        <p:sp>
          <p:nvSpPr>
            <p:cNvPr id="40" name="DELIVER">
              <a:extLst>
                <a:ext uri="{FF2B5EF4-FFF2-40B4-BE49-F238E27FC236}">
                  <a16:creationId xmlns:a16="http://schemas.microsoft.com/office/drawing/2014/main" id="{8427A35F-C69A-FDDE-C3E7-66D1C1BD6B93}"/>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DELIVER</a:t>
              </a:r>
            </a:p>
          </p:txBody>
        </p:sp>
        <p:sp>
          <p:nvSpPr>
            <p:cNvPr id="42" name="PREPARE">
              <a:extLst>
                <a:ext uri="{FF2B5EF4-FFF2-40B4-BE49-F238E27FC236}">
                  <a16:creationId xmlns:a16="http://schemas.microsoft.com/office/drawing/2014/main" id="{6F4A1AE7-E178-7559-3943-BADEE8303C81}"/>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PREPARE</a:t>
              </a:r>
            </a:p>
          </p:txBody>
        </p:sp>
        <p:sp>
          <p:nvSpPr>
            <p:cNvPr id="39" name="CREATE">
              <a:extLst>
                <a:ext uri="{FF2B5EF4-FFF2-40B4-BE49-F238E27FC236}">
                  <a16:creationId xmlns:a16="http://schemas.microsoft.com/office/drawing/2014/main" id="{880CCAAA-BE4C-33B3-257D-4A746855C042}"/>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CREATE</a:t>
              </a:r>
            </a:p>
          </p:txBody>
        </p:sp>
        <p:sp>
          <p:nvSpPr>
            <p:cNvPr id="43" name="DESCRIBE">
              <a:extLst>
                <a:ext uri="{FF2B5EF4-FFF2-40B4-BE49-F238E27FC236}">
                  <a16:creationId xmlns:a16="http://schemas.microsoft.com/office/drawing/2014/main" id="{A692457B-36E1-1293-F219-F2CED4615E9C}"/>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DESCRIBE</a:t>
              </a:r>
            </a:p>
          </p:txBody>
        </p:sp>
        <p:sp>
          <p:nvSpPr>
            <p:cNvPr id="41" name="COMMIT">
              <a:extLst>
                <a:ext uri="{FF2B5EF4-FFF2-40B4-BE49-F238E27FC236}">
                  <a16:creationId xmlns:a16="http://schemas.microsoft.com/office/drawing/2014/main" id="{AE5E6846-25B4-F447-A757-F9D79749080F}"/>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COMMIT</a:t>
              </a:r>
            </a:p>
          </p:txBody>
        </p:sp>
        <p:sp>
          <p:nvSpPr>
            <p:cNvPr id="38" name="DEFINE">
              <a:extLst>
                <a:ext uri="{FF2B5EF4-FFF2-40B4-BE49-F238E27FC236}">
                  <a16:creationId xmlns:a16="http://schemas.microsoft.com/office/drawing/2014/main" id="{EFB06016-7B28-A734-5FB5-AC0468B13EB7}"/>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DEFINE</a:t>
              </a:r>
            </a:p>
          </p:txBody>
        </p:sp>
      </p:grpSp>
    </p:spTree>
    <p:extLst>
      <p:ext uri="{BB962C8B-B14F-4D97-AF65-F5344CB8AC3E}">
        <p14:creationId xmlns:p14="http://schemas.microsoft.com/office/powerpoint/2010/main" val="66261523"/>
      </p:ext>
    </p:extLst>
  </p:cSld>
  <p:clrMapOvr>
    <a:masterClrMapping/>
  </p:clrMapOvr>
  <p:hf sldNum="0"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artz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661A6-5159-A410-E5B5-E069A7694013}"/>
              </a:ext>
            </a:extLst>
          </p:cNvPr>
          <p:cNvPicPr>
            <a:picLocks noChangeAspect="1"/>
          </p:cNvPicPr>
          <p:nvPr/>
        </p:nvPicPr>
        <p:blipFill>
          <a:blip r:embed="rId2"/>
          <a:srcRect/>
          <a:stretch/>
        </p:blipFill>
        <p:spPr>
          <a:xfrm>
            <a:off x="1450018" y="1665375"/>
            <a:ext cx="6236208" cy="1810512"/>
          </a:xfrm>
          <a:prstGeom prst="rect">
            <a:avLst/>
          </a:prstGeom>
        </p:spPr>
      </p:pic>
    </p:spTree>
    <p:extLst>
      <p:ext uri="{BB962C8B-B14F-4D97-AF65-F5344CB8AC3E}">
        <p14:creationId xmlns:p14="http://schemas.microsoft.com/office/powerpoint/2010/main" val="318795560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ight_column_wid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ED89A39-296D-1416-8304-13E267CB4D98}"/>
              </a:ext>
            </a:extLst>
          </p:cNvPr>
          <p:cNvSpPr>
            <a:spLocks noGrp="1"/>
          </p:cNvSpPr>
          <p:nvPr>
            <p:ph sz="quarter" idx="10"/>
          </p:nvPr>
        </p:nvSpPr>
        <p:spPr>
          <a:xfrm>
            <a:off x="640080" y="978408"/>
            <a:ext cx="2794883" cy="3676429"/>
          </a:xfrm>
          <a:prstGeom prst="rect">
            <a:avLst/>
          </a:prstGeom>
        </p:spPr>
        <p:txBody>
          <a:bodyPr>
            <a:normAutofit/>
          </a:body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AE446D3A-C235-B51B-C7F4-83E09546E4FA}"/>
              </a:ext>
            </a:extLst>
          </p:cNvPr>
          <p:cNvSpPr>
            <a:spLocks noGrp="1"/>
          </p:cNvSpPr>
          <p:nvPr>
            <p:ph sz="quarter" idx="11"/>
          </p:nvPr>
        </p:nvSpPr>
        <p:spPr>
          <a:xfrm>
            <a:off x="3696789" y="978408"/>
            <a:ext cx="4990011" cy="3676429"/>
          </a:xfrm>
          <a:prstGeom prst="rect">
            <a:avLst/>
          </a:prstGeom>
        </p:spPr>
        <p:txBody>
          <a:bodyPr>
            <a:normAutofit/>
          </a:body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1A56C0FB-38DF-C45F-EA4E-F992022C949C}"/>
              </a:ext>
            </a:extLst>
          </p:cNvPr>
          <p:cNvSpPr>
            <a:spLocks noGrp="1"/>
          </p:cNvSpPr>
          <p:nvPr>
            <p:ph type="title"/>
          </p:nvPr>
        </p:nvSpPr>
        <p:spPr>
          <a:xfrm>
            <a:off x="640080" y="274638"/>
            <a:ext cx="8046720" cy="548640"/>
          </a:xfrm>
        </p:spPr>
        <p:txBody>
          <a:bodyPr/>
          <a:lstStyle/>
          <a:p>
            <a:r>
              <a:rPr lang="en-US"/>
              <a:t>Click to edit Master title style</a:t>
            </a:r>
          </a:p>
        </p:txBody>
      </p:sp>
    </p:spTree>
    <p:extLst>
      <p:ext uri="{BB962C8B-B14F-4D97-AF65-F5344CB8AC3E}">
        <p14:creationId xmlns:p14="http://schemas.microsoft.com/office/powerpoint/2010/main" val="36246988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Quartz_Canvas">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661EC8-16C9-5510-D964-7BECDBCECE14}"/>
              </a:ext>
            </a:extLst>
          </p:cNvPr>
          <p:cNvGraphicFramePr>
            <a:graphicFrameLocks noGrp="1"/>
          </p:cNvGraphicFramePr>
          <p:nvPr>
            <p:extLst>
              <p:ext uri="{D42A27DB-BD31-4B8C-83A1-F6EECF244321}">
                <p14:modId xmlns:p14="http://schemas.microsoft.com/office/powerpoint/2010/main" val="1350588807"/>
              </p:ext>
            </p:extLst>
          </p:nvPr>
        </p:nvGraphicFramePr>
        <p:xfrm>
          <a:off x="471537" y="710448"/>
          <a:ext cx="8200925" cy="3808869"/>
        </p:xfrm>
        <a:graphic>
          <a:graphicData uri="http://schemas.openxmlformats.org/drawingml/2006/table">
            <a:tbl>
              <a:tblPr firstRow="1" bandRow="1">
                <a:tableStyleId>{5C22544A-7EE6-4342-B048-85BDC9FD1C3A}</a:tableStyleId>
              </a:tblPr>
              <a:tblGrid>
                <a:gridCol w="400321">
                  <a:extLst>
                    <a:ext uri="{9D8B030D-6E8A-4147-A177-3AD203B41FA5}">
                      <a16:colId xmlns:a16="http://schemas.microsoft.com/office/drawing/2014/main" val="2729188033"/>
                    </a:ext>
                  </a:extLst>
                </a:gridCol>
                <a:gridCol w="3693060">
                  <a:extLst>
                    <a:ext uri="{9D8B030D-6E8A-4147-A177-3AD203B41FA5}">
                      <a16:colId xmlns:a16="http://schemas.microsoft.com/office/drawing/2014/main" val="2862159371"/>
                    </a:ext>
                  </a:extLst>
                </a:gridCol>
                <a:gridCol w="3707783">
                  <a:extLst>
                    <a:ext uri="{9D8B030D-6E8A-4147-A177-3AD203B41FA5}">
                      <a16:colId xmlns:a16="http://schemas.microsoft.com/office/drawing/2014/main" val="4092950342"/>
                    </a:ext>
                  </a:extLst>
                </a:gridCol>
                <a:gridCol w="399761">
                  <a:extLst>
                    <a:ext uri="{9D8B030D-6E8A-4147-A177-3AD203B41FA5}">
                      <a16:colId xmlns:a16="http://schemas.microsoft.com/office/drawing/2014/main" val="124491347"/>
                    </a:ext>
                  </a:extLst>
                </a:gridCol>
              </a:tblGrid>
              <a:tr h="1269623">
                <a:tc>
                  <a:txBody>
                    <a:bodyPr/>
                    <a:lstStyle/>
                    <a:p>
                      <a:pPr algn="ctr"/>
                      <a:r>
                        <a:rPr lang="en-US" b="0">
                          <a:solidFill>
                            <a:schemeClr val="tx1"/>
                          </a:solidFill>
                        </a:rPr>
                        <a:t>DELIVER</a:t>
                      </a:r>
                    </a:p>
                  </a:txBody>
                  <a:tcPr vert="vert27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DEFINE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88317329"/>
                  </a:ext>
                </a:extLst>
              </a:tr>
              <a:tr h="1269623">
                <a:tc>
                  <a:txBody>
                    <a:bodyPr/>
                    <a:lstStyle/>
                    <a:p>
                      <a:pPr algn="ctr"/>
                      <a:r>
                        <a:rPr lang="en-US" b="0">
                          <a:solidFill>
                            <a:schemeClr val="tx1"/>
                          </a:solidFill>
                        </a:rPr>
                        <a:t>PREPARE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COMMIT</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06373"/>
                  </a:ext>
                </a:extLst>
              </a:tr>
              <a:tr h="1269623">
                <a:tc>
                  <a:txBody>
                    <a:bodyPr/>
                    <a:lstStyle/>
                    <a:p>
                      <a:pPr algn="ctr"/>
                      <a:r>
                        <a:rPr lang="en-US" b="0">
                          <a:solidFill>
                            <a:schemeClr val="tx1"/>
                          </a:solidFill>
                        </a:rPr>
                        <a:t>CREATE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kumimoji="0" lang="en-US" b="0" kern="1200" dirty="0">
                          <a:solidFill>
                            <a:schemeClr val="tx1"/>
                          </a:solidFill>
                          <a:latin typeface="+mn-lt"/>
                          <a:ea typeface="+mn-ea"/>
                          <a:cs typeface="+mn-cs"/>
                        </a:rPr>
                        <a:t>DESCRIBE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75594986"/>
                  </a:ext>
                </a:extLst>
              </a:tr>
            </a:tbl>
          </a:graphicData>
        </a:graphic>
      </p:graphicFrame>
      <p:pic>
        <p:nvPicPr>
          <p:cNvPr id="23" name="Picture 22" descr="A logo of a camera shutter&#10;&#10;Description automatically generated">
            <a:extLst>
              <a:ext uri="{FF2B5EF4-FFF2-40B4-BE49-F238E27FC236}">
                <a16:creationId xmlns:a16="http://schemas.microsoft.com/office/drawing/2014/main" id="{16851BCB-DF3D-A067-36EB-FDDAD19AD06A}"/>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tretch>
            <a:fillRect/>
          </a:stretch>
        </p:blipFill>
        <p:spPr>
          <a:xfrm>
            <a:off x="2743200" y="786082"/>
            <a:ext cx="3657600" cy="3657600"/>
          </a:xfrm>
          <a:prstGeom prst="rect">
            <a:avLst/>
          </a:prstGeom>
        </p:spPr>
      </p:pic>
      <p:sp>
        <p:nvSpPr>
          <p:cNvPr id="5" name="Title 4">
            <a:extLst>
              <a:ext uri="{FF2B5EF4-FFF2-40B4-BE49-F238E27FC236}">
                <a16:creationId xmlns:a16="http://schemas.microsoft.com/office/drawing/2014/main" id="{0AFECFBF-B308-7508-3288-94E6A451E385}"/>
              </a:ext>
            </a:extLst>
          </p:cNvPr>
          <p:cNvSpPr>
            <a:spLocks noGrp="1"/>
          </p:cNvSpPr>
          <p:nvPr>
            <p:ph type="title" hasCustomPrompt="1"/>
          </p:nvPr>
        </p:nvSpPr>
        <p:spPr>
          <a:xfrm>
            <a:off x="374904" y="91440"/>
            <a:ext cx="8075621" cy="430085"/>
          </a:xfrm>
        </p:spPr>
        <p:txBody>
          <a:bodyPr>
            <a:normAutofit/>
          </a:bodyPr>
          <a:lstStyle>
            <a:lvl1pPr>
              <a:defRPr sz="1800"/>
            </a:lvl1pPr>
          </a:lstStyle>
          <a:p>
            <a:r>
              <a:rPr lang="en-US" dirty="0"/>
              <a:t>Define Your Process</a:t>
            </a:r>
          </a:p>
        </p:txBody>
      </p:sp>
      <p:sp>
        <p:nvSpPr>
          <p:cNvPr id="6" name="TextBox 5">
            <a:extLst>
              <a:ext uri="{FF2B5EF4-FFF2-40B4-BE49-F238E27FC236}">
                <a16:creationId xmlns:a16="http://schemas.microsoft.com/office/drawing/2014/main" id="{AAD7065E-556C-30C6-24C1-DAE4BE8DC4CE}"/>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2" name="Text Placeholder 25">
            <a:extLst>
              <a:ext uri="{FF2B5EF4-FFF2-40B4-BE49-F238E27FC236}">
                <a16:creationId xmlns:a16="http://schemas.microsoft.com/office/drawing/2014/main" id="{30AA62FA-2A72-3005-91F7-3A98417C3F9F}"/>
              </a:ext>
            </a:extLst>
          </p:cNvPr>
          <p:cNvSpPr>
            <a:spLocks noGrp="1"/>
          </p:cNvSpPr>
          <p:nvPr>
            <p:ph type="body" sz="quarter" idx="10" hasCustomPrompt="1"/>
          </p:nvPr>
        </p:nvSpPr>
        <p:spPr>
          <a:xfrm>
            <a:off x="4767261" y="706901"/>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4" name="Text Placeholder 25">
            <a:extLst>
              <a:ext uri="{FF2B5EF4-FFF2-40B4-BE49-F238E27FC236}">
                <a16:creationId xmlns:a16="http://schemas.microsoft.com/office/drawing/2014/main" id="{C63CE5EB-309E-529C-ED42-E83C702898D9}"/>
              </a:ext>
            </a:extLst>
          </p:cNvPr>
          <p:cNvSpPr>
            <a:spLocks noGrp="1"/>
          </p:cNvSpPr>
          <p:nvPr>
            <p:ph type="body" sz="quarter" idx="11" hasCustomPrompt="1"/>
          </p:nvPr>
        </p:nvSpPr>
        <p:spPr>
          <a:xfrm>
            <a:off x="888689" y="706901"/>
            <a:ext cx="3483864" cy="1271016"/>
          </a:xfrm>
          <a:prstGeom prst="rect">
            <a:avLst/>
          </a:prstGeom>
        </p:spPr>
        <p:txBody>
          <a:bodyPr anchor="ctr">
            <a:normAutofit/>
          </a:bodyPr>
          <a:lstStyle>
            <a:lvl1pPr>
              <a:spcAft>
                <a:spcPts val="300"/>
              </a:spcAft>
              <a:defRPr sz="1400"/>
            </a:lvl1pPr>
          </a:lstStyle>
          <a:p>
            <a:pPr lvl="0"/>
            <a:r>
              <a:rPr lang="en-US"/>
              <a:t>Learn, activities, artifacts, decision</a:t>
            </a:r>
          </a:p>
        </p:txBody>
      </p:sp>
      <p:sp>
        <p:nvSpPr>
          <p:cNvPr id="7" name="Text Placeholder 25">
            <a:extLst>
              <a:ext uri="{FF2B5EF4-FFF2-40B4-BE49-F238E27FC236}">
                <a16:creationId xmlns:a16="http://schemas.microsoft.com/office/drawing/2014/main" id="{AA21723C-D35B-26A2-8D3E-C645F995DCC7}"/>
              </a:ext>
            </a:extLst>
          </p:cNvPr>
          <p:cNvSpPr>
            <a:spLocks noGrp="1"/>
          </p:cNvSpPr>
          <p:nvPr>
            <p:ph type="body" sz="quarter" idx="12" hasCustomPrompt="1"/>
          </p:nvPr>
        </p:nvSpPr>
        <p:spPr>
          <a:xfrm>
            <a:off x="888689" y="1982559"/>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8" name="Text Placeholder 25">
            <a:extLst>
              <a:ext uri="{FF2B5EF4-FFF2-40B4-BE49-F238E27FC236}">
                <a16:creationId xmlns:a16="http://schemas.microsoft.com/office/drawing/2014/main" id="{5AE7D20C-188C-38B8-30BD-CBC8F3718664}"/>
              </a:ext>
            </a:extLst>
          </p:cNvPr>
          <p:cNvSpPr>
            <a:spLocks noGrp="1"/>
          </p:cNvSpPr>
          <p:nvPr>
            <p:ph type="body" sz="quarter" idx="13" hasCustomPrompt="1"/>
          </p:nvPr>
        </p:nvSpPr>
        <p:spPr>
          <a:xfrm>
            <a:off x="4767261" y="1981006"/>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9" name="Text Placeholder 25">
            <a:extLst>
              <a:ext uri="{FF2B5EF4-FFF2-40B4-BE49-F238E27FC236}">
                <a16:creationId xmlns:a16="http://schemas.microsoft.com/office/drawing/2014/main" id="{72620ED2-19F7-B54F-8DD3-F7E4F3D626E7}"/>
              </a:ext>
            </a:extLst>
          </p:cNvPr>
          <p:cNvSpPr>
            <a:spLocks noGrp="1"/>
          </p:cNvSpPr>
          <p:nvPr>
            <p:ph type="body" sz="quarter" idx="14" hasCustomPrompt="1"/>
          </p:nvPr>
        </p:nvSpPr>
        <p:spPr>
          <a:xfrm>
            <a:off x="4767261" y="3258218"/>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10" name="Text Placeholder 25">
            <a:extLst>
              <a:ext uri="{FF2B5EF4-FFF2-40B4-BE49-F238E27FC236}">
                <a16:creationId xmlns:a16="http://schemas.microsoft.com/office/drawing/2014/main" id="{B664A553-54A4-2E02-DEDB-6A142D384402}"/>
              </a:ext>
            </a:extLst>
          </p:cNvPr>
          <p:cNvSpPr>
            <a:spLocks noGrp="1"/>
          </p:cNvSpPr>
          <p:nvPr>
            <p:ph type="body" sz="quarter" idx="15" hasCustomPrompt="1"/>
          </p:nvPr>
        </p:nvSpPr>
        <p:spPr>
          <a:xfrm>
            <a:off x="888689" y="3258218"/>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11" name="TextBox 10">
            <a:extLst>
              <a:ext uri="{FF2B5EF4-FFF2-40B4-BE49-F238E27FC236}">
                <a16:creationId xmlns:a16="http://schemas.microsoft.com/office/drawing/2014/main" id="{353F9891-09A7-37C8-78F3-419A545D74BC}"/>
              </a:ext>
            </a:extLst>
          </p:cNvPr>
          <p:cNvSpPr txBox="1"/>
          <p:nvPr/>
        </p:nvSpPr>
        <p:spPr>
          <a:xfrm>
            <a:off x="0" y="-511018"/>
            <a:ext cx="9143999" cy="461665"/>
          </a:xfrm>
          <a:prstGeom prst="rect">
            <a:avLst/>
          </a:prstGeom>
          <a:noFill/>
        </p:spPr>
        <p:txBody>
          <a:bodyPr wrap="square" rtlCol="0" anchor="b">
            <a:spAutoFit/>
          </a:bodyPr>
          <a:lstStyle/>
          <a:p>
            <a:pPr algn="l">
              <a:spcAft>
                <a:spcPts val="300"/>
              </a:spcAft>
            </a:pPr>
            <a:r>
              <a:rPr lang="en-US" sz="1200" b="0" i="0">
                <a:latin typeface="Calibri" panose="020F0502020204030204" pitchFamily="34" charset="0"/>
                <a:ea typeface="Century Gothic" charset="0"/>
                <a:cs typeface="Calibri" panose="020F0502020204030204" pitchFamily="34" charset="0"/>
              </a:rPr>
              <a:t>Use the Quartz Open Framework to define your product planning process. Just as you have a process for development and for selling, you need a process for defining which products and features to create… from idea to market, from definition to delivery to the market.</a:t>
            </a:r>
          </a:p>
        </p:txBody>
      </p:sp>
      <p:grpSp>
        <p:nvGrpSpPr>
          <p:cNvPr id="12" name="Group 11">
            <a:extLst>
              <a:ext uri="{FF2B5EF4-FFF2-40B4-BE49-F238E27FC236}">
                <a16:creationId xmlns:a16="http://schemas.microsoft.com/office/drawing/2014/main" id="{FF79800E-5AD2-495A-BD53-527E97EECB43}"/>
              </a:ext>
            </a:extLst>
          </p:cNvPr>
          <p:cNvGrpSpPr/>
          <p:nvPr/>
        </p:nvGrpSpPr>
        <p:grpSpPr>
          <a:xfrm>
            <a:off x="1026896" y="4840393"/>
            <a:ext cx="7090208" cy="200055"/>
            <a:chOff x="1234440" y="4840393"/>
            <a:chExt cx="7090208" cy="200055"/>
          </a:xfrm>
        </p:grpSpPr>
        <p:sp>
          <p:nvSpPr>
            <p:cNvPr id="13" name="TextBox 12">
              <a:extLst>
                <a:ext uri="{FF2B5EF4-FFF2-40B4-BE49-F238E27FC236}">
                  <a16:creationId xmlns:a16="http://schemas.microsoft.com/office/drawing/2014/main" id="{9B613348-ED53-2EC7-B2BB-4C1364381E8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14" name="Picture 13">
              <a:extLst>
                <a:ext uri="{FF2B5EF4-FFF2-40B4-BE49-F238E27FC236}">
                  <a16:creationId xmlns:a16="http://schemas.microsoft.com/office/drawing/2014/main" id="{A061911F-9EFC-9808-1B4C-AA424DCC1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323270123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Quartz_Process_Table">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377DD-DC29-6313-AF41-A48DFAD1742A}"/>
              </a:ext>
            </a:extLst>
          </p:cNvPr>
          <p:cNvSpPr>
            <a:spLocks noGrp="1"/>
          </p:cNvSpPr>
          <p:nvPr>
            <p:ph type="title" hasCustomPrompt="1"/>
          </p:nvPr>
        </p:nvSpPr>
        <p:spPr>
          <a:xfrm>
            <a:off x="374904" y="91440"/>
            <a:ext cx="8075621" cy="430085"/>
          </a:xfrm>
        </p:spPr>
        <p:txBody>
          <a:bodyPr/>
          <a:lstStyle>
            <a:lvl1pPr>
              <a:defRPr sz="1800"/>
            </a:lvl1pPr>
          </a:lstStyle>
          <a:p>
            <a:r>
              <a:rPr lang="en-US" dirty="0"/>
              <a:t>Define Your Process</a:t>
            </a:r>
          </a:p>
        </p:txBody>
      </p:sp>
      <p:graphicFrame>
        <p:nvGraphicFramePr>
          <p:cNvPr id="2" name="Content Placeholder 4">
            <a:extLst>
              <a:ext uri="{FF2B5EF4-FFF2-40B4-BE49-F238E27FC236}">
                <a16:creationId xmlns:a16="http://schemas.microsoft.com/office/drawing/2014/main" id="{19865815-E1B0-31DA-9AE6-FB8AFCF98C27}"/>
              </a:ext>
            </a:extLst>
          </p:cNvPr>
          <p:cNvGraphicFramePr>
            <a:graphicFrameLocks/>
          </p:cNvGraphicFramePr>
          <p:nvPr>
            <p:extLst>
              <p:ext uri="{D42A27DB-BD31-4B8C-83A1-F6EECF244321}">
                <p14:modId xmlns:p14="http://schemas.microsoft.com/office/powerpoint/2010/main" val="1916757616"/>
              </p:ext>
            </p:extLst>
          </p:nvPr>
        </p:nvGraphicFramePr>
        <p:xfrm>
          <a:off x="457200" y="752829"/>
          <a:ext cx="8229600" cy="3762024"/>
        </p:xfrm>
        <a:graphic>
          <a:graphicData uri="http://schemas.openxmlformats.org/drawingml/2006/table">
            <a:tbl>
              <a:tblPr firstRow="1" bandRow="1">
                <a:tableStyleId>{793D81CF-94F2-401A-BA57-92F5A7B2D0C5}</a:tableStyleId>
              </a:tblPr>
              <a:tblGrid>
                <a:gridCol w="1371600">
                  <a:extLst>
                    <a:ext uri="{9D8B030D-6E8A-4147-A177-3AD203B41FA5}">
                      <a16:colId xmlns:a16="http://schemas.microsoft.com/office/drawing/2014/main" val="902857379"/>
                    </a:ext>
                  </a:extLst>
                </a:gridCol>
                <a:gridCol w="1371600">
                  <a:extLst>
                    <a:ext uri="{9D8B030D-6E8A-4147-A177-3AD203B41FA5}">
                      <a16:colId xmlns:a16="http://schemas.microsoft.com/office/drawing/2014/main" val="908721420"/>
                    </a:ext>
                  </a:extLst>
                </a:gridCol>
                <a:gridCol w="1371600">
                  <a:extLst>
                    <a:ext uri="{9D8B030D-6E8A-4147-A177-3AD203B41FA5}">
                      <a16:colId xmlns:a16="http://schemas.microsoft.com/office/drawing/2014/main" val="3475388747"/>
                    </a:ext>
                  </a:extLst>
                </a:gridCol>
                <a:gridCol w="1371600">
                  <a:extLst>
                    <a:ext uri="{9D8B030D-6E8A-4147-A177-3AD203B41FA5}">
                      <a16:colId xmlns:a16="http://schemas.microsoft.com/office/drawing/2014/main" val="3064004159"/>
                    </a:ext>
                  </a:extLst>
                </a:gridCol>
                <a:gridCol w="1371600">
                  <a:extLst>
                    <a:ext uri="{9D8B030D-6E8A-4147-A177-3AD203B41FA5}">
                      <a16:colId xmlns:a16="http://schemas.microsoft.com/office/drawing/2014/main" val="712502287"/>
                    </a:ext>
                  </a:extLst>
                </a:gridCol>
                <a:gridCol w="1371600">
                  <a:extLst>
                    <a:ext uri="{9D8B030D-6E8A-4147-A177-3AD203B41FA5}">
                      <a16:colId xmlns:a16="http://schemas.microsoft.com/office/drawing/2014/main" val="1555192226"/>
                    </a:ext>
                  </a:extLst>
                </a:gridCol>
              </a:tblGrid>
              <a:tr h="537432">
                <a:tc>
                  <a:txBody>
                    <a:bodyPr/>
                    <a:lstStyle/>
                    <a:p>
                      <a:pPr algn="ctr"/>
                      <a:r>
                        <a:rPr lang="en-US" sz="1400" b="0"/>
                        <a:t>FACET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FOCUS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LEARN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ACTIVITIES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ARTIFACTS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DECISION</a:t>
                      </a:r>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09493487"/>
                  </a:ext>
                </a:extLst>
              </a:tr>
              <a:tr h="537432">
                <a:tc>
                  <a:txBody>
                    <a:bodyPr/>
                    <a:lstStyle/>
                    <a:p>
                      <a:pPr algn="l"/>
                      <a:r>
                        <a:rPr lang="en-US" sz="1400" b="0"/>
                        <a:t>DEFINE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44696053"/>
                  </a:ext>
                </a:extLst>
              </a:tr>
              <a:tr h="537432">
                <a:tc>
                  <a:txBody>
                    <a:bodyPr/>
                    <a:lstStyle/>
                    <a:p>
                      <a:pPr algn="l"/>
                      <a:r>
                        <a:rPr lang="en-US" sz="1400" b="0"/>
                        <a:t>COMMIT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37426368"/>
                  </a:ext>
                </a:extLst>
              </a:tr>
              <a:tr h="537432">
                <a:tc>
                  <a:txBody>
                    <a:bodyPr/>
                    <a:lstStyle/>
                    <a:p>
                      <a:pPr algn="l"/>
                      <a:r>
                        <a:rPr lang="en-US" sz="1400" b="0"/>
                        <a:t>DESCRIBE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275270409"/>
                  </a:ext>
                </a:extLst>
              </a:tr>
              <a:tr h="537432">
                <a:tc>
                  <a:txBody>
                    <a:bodyPr/>
                    <a:lstStyle/>
                    <a:p>
                      <a:pPr algn="l"/>
                      <a:r>
                        <a:rPr lang="en-US" sz="1400" b="0"/>
                        <a:t>CREATE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42392774"/>
                  </a:ext>
                </a:extLst>
              </a:tr>
              <a:tr h="537432">
                <a:tc>
                  <a:txBody>
                    <a:bodyPr/>
                    <a:lstStyle/>
                    <a:p>
                      <a:pPr algn="l"/>
                      <a:r>
                        <a:rPr lang="en-US" sz="1400" b="0"/>
                        <a:t>PREPARE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07276615"/>
                  </a:ext>
                </a:extLst>
              </a:tr>
              <a:tr h="537432">
                <a:tc>
                  <a:txBody>
                    <a:bodyPr/>
                    <a:lstStyle/>
                    <a:p>
                      <a:pPr algn="l"/>
                      <a:r>
                        <a:rPr lang="en-US" sz="1400" b="0"/>
                        <a:t>DELIVER</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rtl="0" eaLnBrk="1" fontAlgn="b" latinLnBrk="0" hangingPunct="1"/>
                      <a:endParaRPr kumimoji="0" lang="en-US" sz="900" kern="1200">
                        <a:solidFill>
                          <a:schemeClr val="dk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4207409"/>
                  </a:ext>
                </a:extLst>
              </a:tr>
            </a:tbl>
          </a:graphicData>
        </a:graphic>
      </p:graphicFrame>
      <p:sp>
        <p:nvSpPr>
          <p:cNvPr id="6" name="Table Placeholder 5">
            <a:extLst>
              <a:ext uri="{FF2B5EF4-FFF2-40B4-BE49-F238E27FC236}">
                <a16:creationId xmlns:a16="http://schemas.microsoft.com/office/drawing/2014/main" id="{41377F8C-8B7A-EF94-8F71-915838EDE5FB}"/>
              </a:ext>
            </a:extLst>
          </p:cNvPr>
          <p:cNvSpPr>
            <a:spLocks noGrp="1"/>
          </p:cNvSpPr>
          <p:nvPr>
            <p:ph type="tbl" sz="quarter" idx="10" hasCustomPrompt="1"/>
          </p:nvPr>
        </p:nvSpPr>
        <p:spPr>
          <a:xfrm>
            <a:off x="1828800" y="1305099"/>
            <a:ext cx="6858000" cy="3209752"/>
          </a:xfrm>
          <a:prstGeom prst="rect">
            <a:avLst/>
          </a:prstGeom>
        </p:spPr>
        <p:txBody>
          <a:bodyPr/>
          <a:lstStyle>
            <a:lvl1pPr>
              <a:defRPr sz="1000"/>
            </a:lvl1pPr>
          </a:lstStyle>
          <a:p>
            <a:r>
              <a:rPr lang="en-US"/>
              <a:t>Insert 5 column, 6 row table; stretch to fit template</a:t>
            </a:r>
          </a:p>
        </p:txBody>
      </p:sp>
      <p:sp>
        <p:nvSpPr>
          <p:cNvPr id="16" name="TextBox 15">
            <a:extLst>
              <a:ext uri="{FF2B5EF4-FFF2-40B4-BE49-F238E27FC236}">
                <a16:creationId xmlns:a16="http://schemas.microsoft.com/office/drawing/2014/main" id="{D021B02D-FD93-BB70-A645-4C93FD7BD079}"/>
              </a:ext>
            </a:extLst>
          </p:cNvPr>
          <p:cNvSpPr txBox="1"/>
          <p:nvPr/>
        </p:nvSpPr>
        <p:spPr>
          <a:xfrm>
            <a:off x="384048" y="457200"/>
            <a:ext cx="6474629" cy="183918"/>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A table to identify the key activities, deliverables, and decisions in each organizational team</a:t>
            </a:r>
          </a:p>
        </p:txBody>
      </p:sp>
      <p:sp>
        <p:nvSpPr>
          <p:cNvPr id="17" name="TextBox 16">
            <a:extLst>
              <a:ext uri="{FF2B5EF4-FFF2-40B4-BE49-F238E27FC236}">
                <a16:creationId xmlns:a16="http://schemas.microsoft.com/office/drawing/2014/main" id="{BC1D736A-F2D0-BE7E-D869-B892E19A5219}"/>
              </a:ext>
            </a:extLst>
          </p:cNvPr>
          <p:cNvSpPr txBox="1"/>
          <p:nvPr/>
        </p:nvSpPr>
        <p:spPr>
          <a:xfrm>
            <a:off x="0" y="-511018"/>
            <a:ext cx="9143999" cy="461665"/>
          </a:xfrm>
          <a:prstGeom prst="rect">
            <a:avLst/>
          </a:prstGeom>
          <a:noFill/>
        </p:spPr>
        <p:txBody>
          <a:bodyPr wrap="square" rtlCol="0" anchor="b">
            <a:spAutoFit/>
          </a:bodyPr>
          <a:lstStyle/>
          <a:p>
            <a:pPr algn="l">
              <a:spcAft>
                <a:spcPts val="300"/>
              </a:spcAft>
            </a:pPr>
            <a:r>
              <a:rPr lang="en-US" sz="1200" b="0" i="0">
                <a:latin typeface="Calibri" panose="020F0502020204030204" pitchFamily="34" charset="0"/>
                <a:ea typeface="Century Gothic" charset="0"/>
                <a:cs typeface="Calibri" panose="020F0502020204030204" pitchFamily="34" charset="0"/>
              </a:rPr>
              <a:t>Use the Quartz Open Framework to define your product planning process. Just as you have a process for development and for selling, you need a process for defining which products and features to create… from idea to market, from definition to delivery into the market.</a:t>
            </a:r>
          </a:p>
        </p:txBody>
      </p:sp>
      <p:grpSp>
        <p:nvGrpSpPr>
          <p:cNvPr id="18" name="Group 17">
            <a:extLst>
              <a:ext uri="{FF2B5EF4-FFF2-40B4-BE49-F238E27FC236}">
                <a16:creationId xmlns:a16="http://schemas.microsoft.com/office/drawing/2014/main" id="{826F488D-E3A5-2C10-D6A4-554189B177C8}"/>
              </a:ext>
            </a:extLst>
          </p:cNvPr>
          <p:cNvGrpSpPr/>
          <p:nvPr/>
        </p:nvGrpSpPr>
        <p:grpSpPr>
          <a:xfrm>
            <a:off x="1026896" y="4840393"/>
            <a:ext cx="7090208" cy="200055"/>
            <a:chOff x="1234440" y="4840393"/>
            <a:chExt cx="7090208" cy="200055"/>
          </a:xfrm>
        </p:grpSpPr>
        <p:sp>
          <p:nvSpPr>
            <p:cNvPr id="19" name="TextBox 18">
              <a:extLst>
                <a:ext uri="{FF2B5EF4-FFF2-40B4-BE49-F238E27FC236}">
                  <a16:creationId xmlns:a16="http://schemas.microsoft.com/office/drawing/2014/main" id="{DB52C622-0BB2-DCC7-4962-ACBE919998CA}"/>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20" name="Picture 19">
              <a:extLst>
                <a:ext uri="{FF2B5EF4-FFF2-40B4-BE49-F238E27FC236}">
                  <a16:creationId xmlns:a16="http://schemas.microsoft.com/office/drawing/2014/main" id="{165EBB5B-BFA5-FE72-E815-1AC4AFBE2D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1427904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Product_Brief">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395FD1-29C0-8E1E-91B4-B431C1EA8E7E}"/>
              </a:ext>
            </a:extLst>
          </p:cNvPr>
          <p:cNvSpPr/>
          <p:nvPr/>
        </p:nvSpPr>
        <p:spPr>
          <a:xfrm>
            <a:off x="2121408"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ALTERNATIVES</a:t>
            </a:r>
          </a:p>
        </p:txBody>
      </p:sp>
      <p:sp>
        <p:nvSpPr>
          <p:cNvPr id="36" name="Rectangle 35">
            <a:extLst>
              <a:ext uri="{FF2B5EF4-FFF2-40B4-BE49-F238E27FC236}">
                <a16:creationId xmlns:a16="http://schemas.microsoft.com/office/drawing/2014/main" id="{E2F6434E-736C-FC31-606D-7758CD89FCE5}"/>
              </a:ext>
            </a:extLst>
          </p:cNvPr>
          <p:cNvSpPr/>
          <p:nvPr/>
        </p:nvSpPr>
        <p:spPr>
          <a:xfrm>
            <a:off x="5436408" y="684735"/>
            <a:ext cx="1592243"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EXECUTIVE SPONSOR</a:t>
            </a:r>
          </a:p>
        </p:txBody>
      </p:sp>
      <p:sp>
        <p:nvSpPr>
          <p:cNvPr id="3" name="Rectangle 2">
            <a:extLst>
              <a:ext uri="{FF2B5EF4-FFF2-40B4-BE49-F238E27FC236}">
                <a16:creationId xmlns:a16="http://schemas.microsoft.com/office/drawing/2014/main" id="{2254EE02-986A-0D5E-0B14-BE887E3ACCA9}"/>
              </a:ext>
            </a:extLst>
          </p:cNvPr>
          <p:cNvSpPr/>
          <p:nvPr/>
        </p:nvSpPr>
        <p:spPr>
          <a:xfrm>
            <a:off x="3776472" y="1290880"/>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OPPORTUNITY</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4" name="Rectangle 3">
            <a:extLst>
              <a:ext uri="{FF2B5EF4-FFF2-40B4-BE49-F238E27FC236}">
                <a16:creationId xmlns:a16="http://schemas.microsoft.com/office/drawing/2014/main" id="{62783E6D-07B9-0002-3807-9D1BB76D3B16}"/>
              </a:ext>
            </a:extLst>
          </p:cNvPr>
          <p:cNvSpPr/>
          <p:nvPr/>
        </p:nvSpPr>
        <p:spPr>
          <a:xfrm>
            <a:off x="7097532"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spcBef>
                <a:spcPts val="300"/>
              </a:spcBef>
              <a:spcAft>
                <a:spcPts val="300"/>
              </a:spcAft>
            </a:pPr>
            <a:r>
              <a:rPr lang="en-US" sz="800" b="1" i="0" cap="none" spc="0">
                <a:ln w="0">
                  <a:noFill/>
                </a:ln>
                <a:solidFill>
                  <a:schemeClr val="tx1"/>
                </a:solidFill>
                <a:latin typeface="+mj-lt"/>
                <a:ea typeface="+mj-ea"/>
                <a:cs typeface="Calibri" panose="020F0502020204030204" pitchFamily="34" charset="0"/>
              </a:rPr>
              <a:t>COSTS</a:t>
            </a:r>
          </a:p>
        </p:txBody>
      </p:sp>
      <p:sp>
        <p:nvSpPr>
          <p:cNvPr id="5" name="Rectangle 4">
            <a:extLst>
              <a:ext uri="{FF2B5EF4-FFF2-40B4-BE49-F238E27FC236}">
                <a16:creationId xmlns:a16="http://schemas.microsoft.com/office/drawing/2014/main" id="{6CC7A0C5-7538-ACB0-6DCE-35AC5E018BF3}"/>
              </a:ext>
            </a:extLst>
          </p:cNvPr>
          <p:cNvSpPr/>
          <p:nvPr/>
        </p:nvSpPr>
        <p:spPr>
          <a:xfrm>
            <a:off x="3777366"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OUR ADVANTAGE</a:t>
            </a:r>
          </a:p>
          <a:p>
            <a:pPr lvl="0"/>
            <a:r>
              <a:rPr lang="en-US" sz="800" b="1" i="0" cap="none" spc="0">
                <a:ln w="0">
                  <a:noFill/>
                </a:ln>
                <a:solidFill>
                  <a:schemeClr val="tx1"/>
                </a:solidFill>
                <a:latin typeface="+mj-lt"/>
                <a:ea typeface="+mj-ea"/>
                <a:cs typeface="Calibri" panose="020F0502020204030204" pitchFamily="34" charset="0"/>
              </a:rPr>
              <a:t> </a:t>
            </a:r>
          </a:p>
        </p:txBody>
      </p:sp>
      <p:sp>
        <p:nvSpPr>
          <p:cNvPr id="6" name="Rectangle 5">
            <a:extLst>
              <a:ext uri="{FF2B5EF4-FFF2-40B4-BE49-F238E27FC236}">
                <a16:creationId xmlns:a16="http://schemas.microsoft.com/office/drawing/2014/main" id="{885487E3-DDB9-A83F-D89B-E7C25EDFB071}"/>
              </a:ext>
            </a:extLst>
          </p:cNvPr>
          <p:cNvSpPr/>
          <p:nvPr/>
        </p:nvSpPr>
        <p:spPr>
          <a:xfrm>
            <a:off x="7097532"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i="0" cap="none" spc="0">
                <a:ln w="0">
                  <a:noFill/>
                </a:ln>
                <a:solidFill>
                  <a:schemeClr val="tx1"/>
                </a:solidFill>
                <a:latin typeface="+mj-lt"/>
                <a:ea typeface="+mj-ea"/>
                <a:cs typeface="Calibri" panose="020F0502020204030204" pitchFamily="34" charset="0"/>
              </a:rPr>
              <a:t>SUCCESS METRICS</a:t>
            </a:r>
          </a:p>
        </p:txBody>
      </p:sp>
      <p:sp>
        <p:nvSpPr>
          <p:cNvPr id="7" name="Rectangle 6">
            <a:extLst>
              <a:ext uri="{FF2B5EF4-FFF2-40B4-BE49-F238E27FC236}">
                <a16:creationId xmlns:a16="http://schemas.microsoft.com/office/drawing/2014/main" id="{A1C9B7CA-A963-8AAB-1071-9D3C80344C59}"/>
              </a:ext>
            </a:extLst>
          </p:cNvPr>
          <p:cNvSpPr/>
          <p:nvPr/>
        </p:nvSpPr>
        <p:spPr>
          <a:xfrm>
            <a:off x="7097532" y="2381657"/>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REVENUE</a:t>
            </a:r>
          </a:p>
        </p:txBody>
      </p:sp>
      <p:sp>
        <p:nvSpPr>
          <p:cNvPr id="8" name="Rectangle 7">
            <a:extLst>
              <a:ext uri="{FF2B5EF4-FFF2-40B4-BE49-F238E27FC236}">
                <a16:creationId xmlns:a16="http://schemas.microsoft.com/office/drawing/2014/main" id="{2328C143-C3D9-9446-11D0-841318DDAC5A}"/>
              </a:ext>
            </a:extLst>
          </p:cNvPr>
          <p:cNvSpPr/>
          <p:nvPr/>
        </p:nvSpPr>
        <p:spPr>
          <a:xfrm>
            <a:off x="457200" y="2381657"/>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PROBLEM</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A965C358-17D1-93D3-3D12-E99FC9BD21B3}"/>
              </a:ext>
            </a:extLst>
          </p:cNvPr>
          <p:cNvSpPr/>
          <p:nvPr/>
        </p:nvSpPr>
        <p:spPr>
          <a:xfrm>
            <a:off x="457200"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BUYER PERSONA</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E3A5FA0C-E9CF-E474-4CA9-968E4960CE99}"/>
              </a:ext>
            </a:extLst>
          </p:cNvPr>
          <p:cNvSpPr/>
          <p:nvPr/>
        </p:nvSpPr>
        <p:spPr>
          <a:xfrm>
            <a:off x="2121408" y="1290880"/>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USER PERSONA</a:t>
            </a:r>
          </a:p>
        </p:txBody>
      </p:sp>
      <p:sp>
        <p:nvSpPr>
          <p:cNvPr id="12" name="Rectangle 11">
            <a:extLst>
              <a:ext uri="{FF2B5EF4-FFF2-40B4-BE49-F238E27FC236}">
                <a16:creationId xmlns:a16="http://schemas.microsoft.com/office/drawing/2014/main" id="{19DC956B-7963-5F3A-79C0-8C5700EB2C3F}"/>
              </a:ext>
            </a:extLst>
          </p:cNvPr>
          <p:cNvSpPr/>
          <p:nvPr/>
        </p:nvSpPr>
        <p:spPr>
          <a:xfrm>
            <a:off x="457200" y="684735"/>
            <a:ext cx="3255264"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PRODUCT</a:t>
            </a:r>
          </a:p>
        </p:txBody>
      </p:sp>
      <p:sp>
        <p:nvSpPr>
          <p:cNvPr id="14" name="Rectangle 13">
            <a:extLst>
              <a:ext uri="{FF2B5EF4-FFF2-40B4-BE49-F238E27FC236}">
                <a16:creationId xmlns:a16="http://schemas.microsoft.com/office/drawing/2014/main" id="{46AF5843-B544-7BAA-3569-C751F436951C}"/>
              </a:ext>
            </a:extLst>
          </p:cNvPr>
          <p:cNvSpPr/>
          <p:nvPr/>
        </p:nvSpPr>
        <p:spPr>
          <a:xfrm>
            <a:off x="7097532" y="689190"/>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STATUS</a:t>
            </a:r>
          </a:p>
        </p:txBody>
      </p:sp>
      <p:sp>
        <p:nvSpPr>
          <p:cNvPr id="15" name="Text Placeholder 5">
            <a:extLst>
              <a:ext uri="{FF2B5EF4-FFF2-40B4-BE49-F238E27FC236}">
                <a16:creationId xmlns:a16="http://schemas.microsoft.com/office/drawing/2014/main" id="{D85A4CFF-3AFB-630A-06E9-C0E2399EE3DC}"/>
              </a:ext>
            </a:extLst>
          </p:cNvPr>
          <p:cNvSpPr>
            <a:spLocks noGrp="1"/>
          </p:cNvSpPr>
          <p:nvPr>
            <p:ph type="body" sz="quarter" idx="11" hasCustomPrompt="1"/>
          </p:nvPr>
        </p:nvSpPr>
        <p:spPr>
          <a:xfrm>
            <a:off x="463663" y="2571750"/>
            <a:ext cx="3255264" cy="843179"/>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What problem do you intend to solve?</a:t>
            </a:r>
          </a:p>
        </p:txBody>
      </p:sp>
      <p:sp>
        <p:nvSpPr>
          <p:cNvPr id="16" name="Text Placeholder 5">
            <a:extLst>
              <a:ext uri="{FF2B5EF4-FFF2-40B4-BE49-F238E27FC236}">
                <a16:creationId xmlns:a16="http://schemas.microsoft.com/office/drawing/2014/main" id="{0B19FAC6-54DC-785E-3738-8F87F6716302}"/>
              </a:ext>
            </a:extLst>
          </p:cNvPr>
          <p:cNvSpPr>
            <a:spLocks noGrp="1"/>
          </p:cNvSpPr>
          <p:nvPr>
            <p:ph type="body" sz="quarter" idx="12" hasCustomPrompt="1"/>
          </p:nvPr>
        </p:nvSpPr>
        <p:spPr>
          <a:xfrm>
            <a:off x="3776472" y="1465234"/>
            <a:ext cx="3255264"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Why does solving this problem make sense for your organization?</a:t>
            </a:r>
          </a:p>
          <a:p>
            <a:r>
              <a:rPr lang="en-US"/>
              <a:t>Your customers have problems that are not solved by others. How are you uniquely qualified to solve this in a way that your competitors cannot or will not?</a:t>
            </a:r>
          </a:p>
        </p:txBody>
      </p:sp>
      <p:sp>
        <p:nvSpPr>
          <p:cNvPr id="17" name="Text Placeholder 5">
            <a:extLst>
              <a:ext uri="{FF2B5EF4-FFF2-40B4-BE49-F238E27FC236}">
                <a16:creationId xmlns:a16="http://schemas.microsoft.com/office/drawing/2014/main" id="{32489D81-85F2-36EA-053D-C4A87F6E67BE}"/>
              </a:ext>
            </a:extLst>
          </p:cNvPr>
          <p:cNvSpPr>
            <a:spLocks noGrp="1"/>
          </p:cNvSpPr>
          <p:nvPr>
            <p:ph type="body" sz="quarter" idx="14" hasCustomPrompt="1"/>
          </p:nvPr>
        </p:nvSpPr>
        <p:spPr>
          <a:xfrm>
            <a:off x="3783829"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will you succeed with this product idea? Ideally you will leverage your unique capabilities and institutional expertise. </a:t>
            </a:r>
          </a:p>
        </p:txBody>
      </p:sp>
      <p:sp>
        <p:nvSpPr>
          <p:cNvPr id="18" name="Text Placeholder 5">
            <a:extLst>
              <a:ext uri="{FF2B5EF4-FFF2-40B4-BE49-F238E27FC236}">
                <a16:creationId xmlns:a16="http://schemas.microsoft.com/office/drawing/2014/main" id="{F1826590-E63C-A606-30FF-FF241189D8BB}"/>
              </a:ext>
            </a:extLst>
          </p:cNvPr>
          <p:cNvSpPr>
            <a:spLocks noGrp="1"/>
          </p:cNvSpPr>
          <p:nvPr>
            <p:ph type="body" sz="quarter" idx="16" hasCustomPrompt="1"/>
          </p:nvPr>
        </p:nvSpPr>
        <p:spPr>
          <a:xfrm>
            <a:off x="2123746"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is the market solving the problem today?</a:t>
            </a:r>
          </a:p>
          <a:p>
            <a:pPr lvl="0">
              <a:spcBef>
                <a:spcPts val="0"/>
              </a:spcBef>
            </a:pPr>
            <a:endParaRPr lang="en-US"/>
          </a:p>
        </p:txBody>
      </p:sp>
      <p:sp>
        <p:nvSpPr>
          <p:cNvPr id="19" name="Text Placeholder 5">
            <a:extLst>
              <a:ext uri="{FF2B5EF4-FFF2-40B4-BE49-F238E27FC236}">
                <a16:creationId xmlns:a16="http://schemas.microsoft.com/office/drawing/2014/main" id="{BACBC44B-E1CD-ADF4-AEF4-53B11056C607}"/>
              </a:ext>
            </a:extLst>
          </p:cNvPr>
          <p:cNvSpPr>
            <a:spLocks noGrp="1"/>
          </p:cNvSpPr>
          <p:nvPr>
            <p:ph type="body" sz="quarter" idx="19" hasCustomPrompt="1"/>
          </p:nvPr>
        </p:nvSpPr>
        <p:spPr>
          <a:xfrm>
            <a:off x="7092976" y="1481640"/>
            <a:ext cx="1591056" cy="842510"/>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to measure success, such as acquiring customers in a new segment, increased satisfaction, expanded usage.</a:t>
            </a:r>
          </a:p>
        </p:txBody>
      </p:sp>
      <p:sp>
        <p:nvSpPr>
          <p:cNvPr id="20" name="Text Placeholder 5">
            <a:extLst>
              <a:ext uri="{FF2B5EF4-FFF2-40B4-BE49-F238E27FC236}">
                <a16:creationId xmlns:a16="http://schemas.microsoft.com/office/drawing/2014/main" id="{54B38CA7-C33C-8F1B-D46C-EBCD87E2A0C3}"/>
              </a:ext>
            </a:extLst>
          </p:cNvPr>
          <p:cNvSpPr>
            <a:spLocks noGrp="1"/>
          </p:cNvSpPr>
          <p:nvPr>
            <p:ph type="body" sz="quarter" idx="20" hasCustomPrompt="1"/>
          </p:nvPr>
        </p:nvSpPr>
        <p:spPr>
          <a:xfrm>
            <a:off x="7095744" y="2571750"/>
            <a:ext cx="1591056" cy="841248"/>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revenues</a:t>
            </a:r>
          </a:p>
        </p:txBody>
      </p:sp>
      <p:sp>
        <p:nvSpPr>
          <p:cNvPr id="21" name="Text Placeholder 5">
            <a:extLst>
              <a:ext uri="{FF2B5EF4-FFF2-40B4-BE49-F238E27FC236}">
                <a16:creationId xmlns:a16="http://schemas.microsoft.com/office/drawing/2014/main" id="{5E6832C0-B8ED-C915-BF4D-D998B3EAFF95}"/>
              </a:ext>
            </a:extLst>
          </p:cNvPr>
          <p:cNvSpPr>
            <a:spLocks noGrp="1"/>
          </p:cNvSpPr>
          <p:nvPr>
            <p:ph type="body" sz="quarter" idx="22" hasCustomPrompt="1"/>
          </p:nvPr>
        </p:nvSpPr>
        <p:spPr>
          <a:xfrm>
            <a:off x="7102207"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costs</a:t>
            </a:r>
          </a:p>
        </p:txBody>
      </p:sp>
      <p:sp>
        <p:nvSpPr>
          <p:cNvPr id="22" name="Text Placeholder 5">
            <a:extLst>
              <a:ext uri="{FF2B5EF4-FFF2-40B4-BE49-F238E27FC236}">
                <a16:creationId xmlns:a16="http://schemas.microsoft.com/office/drawing/2014/main" id="{C86D2882-9B47-1146-488F-F181425A1681}"/>
              </a:ext>
            </a:extLst>
          </p:cNvPr>
          <p:cNvSpPr>
            <a:spLocks noGrp="1"/>
          </p:cNvSpPr>
          <p:nvPr>
            <p:ph type="body" sz="quarter" idx="23" hasCustomPrompt="1"/>
          </p:nvPr>
        </p:nvSpPr>
        <p:spPr>
          <a:xfrm>
            <a:off x="457200" y="844059"/>
            <a:ext cx="3255264"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Name of idea, product, service, or project</a:t>
            </a:r>
          </a:p>
        </p:txBody>
      </p:sp>
      <p:sp>
        <p:nvSpPr>
          <p:cNvPr id="24" name="Text Placeholder 5">
            <a:extLst>
              <a:ext uri="{FF2B5EF4-FFF2-40B4-BE49-F238E27FC236}">
                <a16:creationId xmlns:a16="http://schemas.microsoft.com/office/drawing/2014/main" id="{B3E3A72F-47AB-C00F-1FEF-C82152A25CDA}"/>
              </a:ext>
            </a:extLst>
          </p:cNvPr>
          <p:cNvSpPr>
            <a:spLocks noGrp="1"/>
          </p:cNvSpPr>
          <p:nvPr>
            <p:ph type="body" sz="quarter" idx="25" hasCustomPrompt="1"/>
          </p:nvPr>
        </p:nvSpPr>
        <p:spPr>
          <a:xfrm>
            <a:off x="709753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Status or phase</a:t>
            </a:r>
          </a:p>
        </p:txBody>
      </p:sp>
      <p:sp>
        <p:nvSpPr>
          <p:cNvPr id="25" name="Rectangle 24">
            <a:extLst>
              <a:ext uri="{FF2B5EF4-FFF2-40B4-BE49-F238E27FC236}">
                <a16:creationId xmlns:a16="http://schemas.microsoft.com/office/drawing/2014/main" id="{0735CE91-6DE7-1A0C-AB0E-3668952802F5}"/>
              </a:ext>
            </a:extLst>
          </p:cNvPr>
          <p:cNvSpPr/>
          <p:nvPr/>
        </p:nvSpPr>
        <p:spPr>
          <a:xfrm>
            <a:off x="5437448" y="3472434"/>
            <a:ext cx="1593395"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RISKS</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6" name="Text Placeholder 5">
            <a:extLst>
              <a:ext uri="{FF2B5EF4-FFF2-40B4-BE49-F238E27FC236}">
                <a16:creationId xmlns:a16="http://schemas.microsoft.com/office/drawing/2014/main" id="{1D5579AA-71B5-B94B-70FC-C1F62EE3CF25}"/>
              </a:ext>
            </a:extLst>
          </p:cNvPr>
          <p:cNvSpPr>
            <a:spLocks noGrp="1"/>
          </p:cNvSpPr>
          <p:nvPr>
            <p:ph type="body" sz="quarter" idx="27" hasCustomPrompt="1"/>
          </p:nvPr>
        </p:nvSpPr>
        <p:spPr>
          <a:xfrm>
            <a:off x="5446251"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ea typeface="Open Sans Light" pitchFamily="2" charset="0"/>
                <a:cs typeface="Calibri" panose="020F0502020204030204" pitchFamily="34" charset="0"/>
              </a:defRPr>
            </a:lvl1pPr>
          </a:lstStyle>
          <a:p>
            <a:pPr lvl="0">
              <a:spcBef>
                <a:spcPts val="0"/>
              </a:spcBef>
            </a:pPr>
            <a:r>
              <a:rPr lang="en-US"/>
              <a:t>Consider the competitive response, product impact on your brand and your sales channels, critical projects that might steal resources. </a:t>
            </a:r>
          </a:p>
        </p:txBody>
      </p:sp>
      <p:sp>
        <p:nvSpPr>
          <p:cNvPr id="30" name="Rectangle 29">
            <a:extLst>
              <a:ext uri="{FF2B5EF4-FFF2-40B4-BE49-F238E27FC236}">
                <a16:creationId xmlns:a16="http://schemas.microsoft.com/office/drawing/2014/main" id="{BB8CEBBF-265B-9DEF-E42A-BA4C953AA465}"/>
              </a:ext>
            </a:extLst>
          </p:cNvPr>
          <p:cNvSpPr/>
          <p:nvPr/>
        </p:nvSpPr>
        <p:spPr>
          <a:xfrm>
            <a:off x="3776472" y="684735"/>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MARKET or SEGMENT</a:t>
            </a:r>
          </a:p>
        </p:txBody>
      </p:sp>
      <p:sp>
        <p:nvSpPr>
          <p:cNvPr id="31" name="Text Placeholder 5">
            <a:extLst>
              <a:ext uri="{FF2B5EF4-FFF2-40B4-BE49-F238E27FC236}">
                <a16:creationId xmlns:a16="http://schemas.microsoft.com/office/drawing/2014/main" id="{477ED399-15D0-FF5C-7762-A195C1C7E7FF}"/>
              </a:ext>
            </a:extLst>
          </p:cNvPr>
          <p:cNvSpPr>
            <a:spLocks noGrp="1"/>
          </p:cNvSpPr>
          <p:nvPr>
            <p:ph type="body" sz="quarter" idx="31" hasCustomPrompt="1"/>
          </p:nvPr>
        </p:nvSpPr>
        <p:spPr>
          <a:xfrm>
            <a:off x="377647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The primary target</a:t>
            </a:r>
          </a:p>
        </p:txBody>
      </p:sp>
      <p:sp>
        <p:nvSpPr>
          <p:cNvPr id="32" name="Rectangle 31">
            <a:extLst>
              <a:ext uri="{FF2B5EF4-FFF2-40B4-BE49-F238E27FC236}">
                <a16:creationId xmlns:a16="http://schemas.microsoft.com/office/drawing/2014/main" id="{7238C7BD-E484-731D-1344-39FE803664A1}"/>
              </a:ext>
            </a:extLst>
          </p:cNvPr>
          <p:cNvSpPr/>
          <p:nvPr/>
        </p:nvSpPr>
        <p:spPr>
          <a:xfrm>
            <a:off x="7097532" y="170539"/>
            <a:ext cx="1591056"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i="0" cap="none" spc="0">
                <a:ln w="0">
                  <a:noFill/>
                </a:ln>
                <a:solidFill>
                  <a:schemeClr val="tx1"/>
                </a:solidFill>
                <a:latin typeface="+mj-lt"/>
                <a:ea typeface="+mj-ea"/>
                <a:cs typeface="Calibri" panose="020F0502020204030204" pitchFamily="34" charset="0"/>
              </a:rPr>
              <a:t>WRITTEN BY</a:t>
            </a:r>
          </a:p>
        </p:txBody>
      </p:sp>
      <p:sp>
        <p:nvSpPr>
          <p:cNvPr id="33" name="Text Placeholder 5">
            <a:extLst>
              <a:ext uri="{FF2B5EF4-FFF2-40B4-BE49-F238E27FC236}">
                <a16:creationId xmlns:a16="http://schemas.microsoft.com/office/drawing/2014/main" id="{F11CF23B-66E6-817E-0148-8E14A12265CE}"/>
              </a:ext>
            </a:extLst>
          </p:cNvPr>
          <p:cNvSpPr>
            <a:spLocks noGrp="1"/>
          </p:cNvSpPr>
          <p:nvPr>
            <p:ph type="body" sz="quarter" idx="26" hasCustomPrompt="1"/>
          </p:nvPr>
        </p:nvSpPr>
        <p:spPr>
          <a:xfrm>
            <a:off x="7097532" y="360359"/>
            <a:ext cx="1591056" cy="257552"/>
          </a:xfrm>
          <a:prstGeom prst="rect">
            <a:avLst/>
          </a:prstGeom>
        </p:spPr>
        <p:txBody>
          <a:bodyPr wrap="square" lIns="45720" tIns="64008" rIns="45720">
            <a:normAutofit/>
          </a:bodyPr>
          <a:lstStyle>
            <a:lvl1pPr marL="0" indent="0">
              <a:spcBef>
                <a:spcPts val="0"/>
              </a:spcBef>
              <a:spcAft>
                <a:spcPts val="300"/>
              </a:spcAft>
              <a:buFont typeface="Arial" panose="020B0604020202020204" pitchFamily="34" charset="0"/>
              <a:buNone/>
              <a:defRPr sz="1000" b="0" i="0" baseline="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34" name="Rectangle 33">
            <a:extLst>
              <a:ext uri="{FF2B5EF4-FFF2-40B4-BE49-F238E27FC236}">
                <a16:creationId xmlns:a16="http://schemas.microsoft.com/office/drawing/2014/main" id="{3A5E70A2-7C53-A5C0-36C4-E9E45CCA5BB5}"/>
              </a:ext>
            </a:extLst>
          </p:cNvPr>
          <p:cNvSpPr/>
          <p:nvPr/>
        </p:nvSpPr>
        <p:spPr>
          <a:xfrm>
            <a:off x="463663" y="3472434"/>
            <a:ext cx="1591056"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VALUE to MARKET</a:t>
            </a:r>
          </a:p>
        </p:txBody>
      </p:sp>
      <p:sp>
        <p:nvSpPr>
          <p:cNvPr id="37" name="Text Placeholder 5">
            <a:extLst>
              <a:ext uri="{FF2B5EF4-FFF2-40B4-BE49-F238E27FC236}">
                <a16:creationId xmlns:a16="http://schemas.microsoft.com/office/drawing/2014/main" id="{D8766609-3DB6-3B5B-B775-5761731EC027}"/>
              </a:ext>
            </a:extLst>
          </p:cNvPr>
          <p:cNvSpPr>
            <a:spLocks noGrp="1"/>
          </p:cNvSpPr>
          <p:nvPr>
            <p:ph type="body" sz="quarter" idx="33" hasCustomPrompt="1"/>
          </p:nvPr>
        </p:nvSpPr>
        <p:spPr>
          <a:xfrm>
            <a:off x="5437449" y="844059"/>
            <a:ext cx="1593395"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A senior advocate</a:t>
            </a:r>
          </a:p>
        </p:txBody>
      </p:sp>
      <p:sp>
        <p:nvSpPr>
          <p:cNvPr id="35" name="Text Placeholder 5">
            <a:extLst>
              <a:ext uri="{FF2B5EF4-FFF2-40B4-BE49-F238E27FC236}">
                <a16:creationId xmlns:a16="http://schemas.microsoft.com/office/drawing/2014/main" id="{04C5A205-B90C-27EE-1D32-4B0FC35B7614}"/>
              </a:ext>
            </a:extLst>
          </p:cNvPr>
          <p:cNvSpPr>
            <a:spLocks noGrp="1"/>
          </p:cNvSpPr>
          <p:nvPr>
            <p:ph type="body" sz="quarter" idx="32" hasCustomPrompt="1"/>
          </p:nvPr>
        </p:nvSpPr>
        <p:spPr>
          <a:xfrm>
            <a:off x="463663" y="3646052"/>
            <a:ext cx="1591056" cy="85965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r>
              <a:rPr lang="en-US"/>
              <a:t>How does solving the problem outweigh the cost or pain of change?</a:t>
            </a:r>
          </a:p>
        </p:txBody>
      </p:sp>
      <p:sp>
        <p:nvSpPr>
          <p:cNvPr id="38" name="TextBox 37">
            <a:extLst>
              <a:ext uri="{FF2B5EF4-FFF2-40B4-BE49-F238E27FC236}">
                <a16:creationId xmlns:a16="http://schemas.microsoft.com/office/drawing/2014/main" id="{A09D0588-73B3-3333-A319-8A55C60B8AA9}"/>
              </a:ext>
            </a:extLst>
          </p:cNvPr>
          <p:cNvSpPr txBox="1"/>
          <p:nvPr/>
        </p:nvSpPr>
        <p:spPr>
          <a:xfrm>
            <a:off x="374904" y="91440"/>
            <a:ext cx="4111783" cy="457200"/>
          </a:xfrm>
          <a:prstGeom prst="rect">
            <a:avLst/>
          </a:prstGeom>
          <a:noFill/>
        </p:spPr>
        <p:txBody>
          <a:bodyPr wrap="square" lIns="91440" rIns="91440" rtlCol="0" anchor="ctr">
            <a:normAutofit/>
          </a:bodyPr>
          <a:lstStyle>
            <a:defPPr>
              <a:defRPr lang="en-US"/>
            </a:defPPr>
            <a:lvl1pPr>
              <a:defRPr sz="2400" b="0" i="0">
                <a:latin typeface="+mj-lt"/>
                <a:ea typeface="+mj-ea"/>
              </a:defRPr>
            </a:lvl1pPr>
          </a:lstStyle>
          <a:p>
            <a:pPr lvl="0"/>
            <a:r>
              <a:rPr lang="en-US" sz="1800"/>
              <a:t>Product Brief</a:t>
            </a:r>
          </a:p>
        </p:txBody>
      </p:sp>
      <p:sp>
        <p:nvSpPr>
          <p:cNvPr id="2" name="Rectangle 1">
            <a:extLst>
              <a:ext uri="{FF2B5EF4-FFF2-40B4-BE49-F238E27FC236}">
                <a16:creationId xmlns:a16="http://schemas.microsoft.com/office/drawing/2014/main" id="{745418A7-0DD5-3A1D-12F4-07732DAE3035}"/>
              </a:ext>
            </a:extLst>
          </p:cNvPr>
          <p:cNvSpPr/>
          <p:nvPr/>
        </p:nvSpPr>
        <p:spPr>
          <a:xfrm>
            <a:off x="3776472" y="2381657"/>
            <a:ext cx="3255264" cy="1033272"/>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VISION</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7" name="Text Placeholder 5">
            <a:extLst>
              <a:ext uri="{FF2B5EF4-FFF2-40B4-BE49-F238E27FC236}">
                <a16:creationId xmlns:a16="http://schemas.microsoft.com/office/drawing/2014/main" id="{832A9BE0-01ED-3F89-6AA2-E68FE49E6838}"/>
              </a:ext>
            </a:extLst>
          </p:cNvPr>
          <p:cNvSpPr>
            <a:spLocks noGrp="1"/>
          </p:cNvSpPr>
          <p:nvPr>
            <p:ph type="body" sz="quarter" idx="34" hasCustomPrompt="1"/>
          </p:nvPr>
        </p:nvSpPr>
        <p:spPr>
          <a:xfrm>
            <a:off x="3776472" y="2571750"/>
            <a:ext cx="3255264" cy="841248"/>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What is your vision for the product? </a:t>
            </a:r>
          </a:p>
          <a:p>
            <a:r>
              <a:rPr lang="en-US"/>
              <a:t>Is there a simile you can reference? “It’s like &lt;product&gt; for &lt;new application&gt;.” It’s like Airbnb but for dogs. It’s like Yelp for college professors.</a:t>
            </a:r>
          </a:p>
        </p:txBody>
      </p:sp>
      <p:sp>
        <p:nvSpPr>
          <p:cNvPr id="39" name="TextBox 38">
            <a:extLst>
              <a:ext uri="{FF2B5EF4-FFF2-40B4-BE49-F238E27FC236}">
                <a16:creationId xmlns:a16="http://schemas.microsoft.com/office/drawing/2014/main" id="{EFB3DE3F-C666-54D4-B9A3-DD5DEE79CBA2}"/>
              </a:ext>
            </a:extLst>
          </p:cNvPr>
          <p:cNvSpPr txBox="1"/>
          <p:nvPr/>
        </p:nvSpPr>
        <p:spPr>
          <a:xfrm>
            <a:off x="384048" y="457200"/>
            <a:ext cx="6644457" cy="201066"/>
          </a:xfrm>
          <a:prstGeom prst="rect">
            <a:avLst/>
          </a:prstGeom>
          <a:noFill/>
        </p:spPr>
        <p:txBody>
          <a:bodyPr wrap="square" lIns="91440" rIns="91440"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40" name="Text Placeholder 5">
            <a:extLst>
              <a:ext uri="{FF2B5EF4-FFF2-40B4-BE49-F238E27FC236}">
                <a16:creationId xmlns:a16="http://schemas.microsoft.com/office/drawing/2014/main" id="{BD91CBFE-0137-3B93-60EE-F1CF45FA546A}"/>
              </a:ext>
            </a:extLst>
          </p:cNvPr>
          <p:cNvSpPr>
            <a:spLocks noGrp="1"/>
          </p:cNvSpPr>
          <p:nvPr>
            <p:ph type="body" sz="quarter" idx="35" hasCustomPrompt="1"/>
          </p:nvPr>
        </p:nvSpPr>
        <p:spPr>
          <a:xfrm>
            <a:off x="457200" y="1465236"/>
            <a:ext cx="1591056"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BUY the solution. The buyer persona guides your marketing and sales enablement.</a:t>
            </a:r>
          </a:p>
        </p:txBody>
      </p:sp>
      <p:sp>
        <p:nvSpPr>
          <p:cNvPr id="41" name="Text Placeholder 5">
            <a:extLst>
              <a:ext uri="{FF2B5EF4-FFF2-40B4-BE49-F238E27FC236}">
                <a16:creationId xmlns:a16="http://schemas.microsoft.com/office/drawing/2014/main" id="{B81A039B-2B2E-7EBD-2785-54636EB109CF}"/>
              </a:ext>
            </a:extLst>
          </p:cNvPr>
          <p:cNvSpPr>
            <a:spLocks noGrp="1"/>
          </p:cNvSpPr>
          <p:nvPr>
            <p:ph type="body" sz="quarter" idx="36" hasCustomPrompt="1"/>
          </p:nvPr>
        </p:nvSpPr>
        <p:spPr>
          <a:xfrm>
            <a:off x="2121408" y="1465236"/>
            <a:ext cx="1591056" cy="85891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USE the solution. The user persona guides your product design.</a:t>
            </a:r>
          </a:p>
        </p:txBody>
      </p:sp>
      <p:sp>
        <p:nvSpPr>
          <p:cNvPr id="13" name="TextBox 12">
            <a:extLst>
              <a:ext uri="{FF2B5EF4-FFF2-40B4-BE49-F238E27FC236}">
                <a16:creationId xmlns:a16="http://schemas.microsoft.com/office/drawing/2014/main" id="{136DD78E-FFB4-2808-33EF-09D31C5FD910}"/>
              </a:ext>
            </a:extLst>
          </p:cNvPr>
          <p:cNvSpPr txBox="1"/>
          <p:nvPr/>
        </p:nvSpPr>
        <p:spPr>
          <a:xfrm>
            <a:off x="0" y="-695684"/>
            <a:ext cx="9143999" cy="646331"/>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b="0" i="0"/>
              <a:t>The Product Brief captures the essence of a product idea on one page: why it exists and who it’s for. The brief helps the entire organization understand its larger purpose. A product manager with market and product expertise should be able to complete this document in less than an hour.</a:t>
            </a:r>
          </a:p>
        </p:txBody>
      </p:sp>
      <p:grpSp>
        <p:nvGrpSpPr>
          <p:cNvPr id="49" name="Group 48">
            <a:extLst>
              <a:ext uri="{FF2B5EF4-FFF2-40B4-BE49-F238E27FC236}">
                <a16:creationId xmlns:a16="http://schemas.microsoft.com/office/drawing/2014/main" id="{3923FE8B-8D92-3278-6D98-7594C010FF84}"/>
              </a:ext>
            </a:extLst>
          </p:cNvPr>
          <p:cNvGrpSpPr/>
          <p:nvPr/>
        </p:nvGrpSpPr>
        <p:grpSpPr>
          <a:xfrm>
            <a:off x="1026896" y="4840393"/>
            <a:ext cx="7090208" cy="200055"/>
            <a:chOff x="1234440" y="4840393"/>
            <a:chExt cx="7090208" cy="200055"/>
          </a:xfrm>
        </p:grpSpPr>
        <p:sp>
          <p:nvSpPr>
            <p:cNvPr id="50" name="TextBox 49">
              <a:extLst>
                <a:ext uri="{FF2B5EF4-FFF2-40B4-BE49-F238E27FC236}">
                  <a16:creationId xmlns:a16="http://schemas.microsoft.com/office/drawing/2014/main" id="{61FCFE67-093E-773F-1A81-966DF36D463D}"/>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51" name="Picture 50">
              <a:extLst>
                <a:ext uri="{FF2B5EF4-FFF2-40B4-BE49-F238E27FC236}">
                  <a16:creationId xmlns:a16="http://schemas.microsoft.com/office/drawing/2014/main" id="{57A43F46-CE49-047B-5236-AC86A77AB2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432891522"/>
      </p:ext>
    </p:extLst>
  </p:cSld>
  <p:clrMapOvr>
    <a:masterClrMapping/>
  </p:clrMapOvr>
  <p:hf sldNum="0"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ersona">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DED6BD-F3D1-7A8B-23DB-279C8F2CDEA4}"/>
              </a:ext>
            </a:extLst>
          </p:cNvPr>
          <p:cNvSpPr/>
          <p:nvPr/>
        </p:nvSpPr>
        <p:spPr>
          <a:xfrm>
            <a:off x="467154" y="673815"/>
            <a:ext cx="2697480"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NAME</a:t>
            </a:r>
          </a:p>
        </p:txBody>
      </p:sp>
      <p:sp>
        <p:nvSpPr>
          <p:cNvPr id="4" name="Rectangle 3">
            <a:extLst>
              <a:ext uri="{FF2B5EF4-FFF2-40B4-BE49-F238E27FC236}">
                <a16:creationId xmlns:a16="http://schemas.microsoft.com/office/drawing/2014/main" id="{4370A5A3-E563-0543-085A-1E5A25284287}"/>
              </a:ext>
            </a:extLst>
          </p:cNvPr>
          <p:cNvSpPr/>
          <p:nvPr/>
        </p:nvSpPr>
        <p:spPr>
          <a:xfrm>
            <a:off x="5998443" y="673815"/>
            <a:ext cx="1640437"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SEGMENTS</a:t>
            </a:r>
          </a:p>
        </p:txBody>
      </p:sp>
      <p:sp>
        <p:nvSpPr>
          <p:cNvPr id="5" name="Rectangle 4">
            <a:extLst>
              <a:ext uri="{FF2B5EF4-FFF2-40B4-BE49-F238E27FC236}">
                <a16:creationId xmlns:a16="http://schemas.microsoft.com/office/drawing/2014/main" id="{0B012F33-448A-EB5F-FC0C-147F3192613F}"/>
              </a:ext>
            </a:extLst>
          </p:cNvPr>
          <p:cNvSpPr/>
          <p:nvPr/>
        </p:nvSpPr>
        <p:spPr>
          <a:xfrm>
            <a:off x="467155" y="1430475"/>
            <a:ext cx="2697480" cy="186537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DESCRIPTION</a:t>
            </a:r>
          </a:p>
        </p:txBody>
      </p:sp>
      <p:sp>
        <p:nvSpPr>
          <p:cNvPr id="6" name="Rectangle 5">
            <a:extLst>
              <a:ext uri="{FF2B5EF4-FFF2-40B4-BE49-F238E27FC236}">
                <a16:creationId xmlns:a16="http://schemas.microsoft.com/office/drawing/2014/main" id="{F14459C6-D6BF-7EC0-13C3-7B9889AEB733}"/>
              </a:ext>
            </a:extLst>
          </p:cNvPr>
          <p:cNvSpPr/>
          <p:nvPr/>
        </p:nvSpPr>
        <p:spPr>
          <a:xfrm>
            <a:off x="5998444" y="2389633"/>
            <a:ext cx="2697480" cy="90525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FRICTION</a:t>
            </a:r>
          </a:p>
        </p:txBody>
      </p:sp>
      <p:sp>
        <p:nvSpPr>
          <p:cNvPr id="7" name="Rectangle 6">
            <a:extLst>
              <a:ext uri="{FF2B5EF4-FFF2-40B4-BE49-F238E27FC236}">
                <a16:creationId xmlns:a16="http://schemas.microsoft.com/office/drawing/2014/main" id="{4710541D-D7AE-614A-907A-2BA8FB1ED60C}"/>
              </a:ext>
            </a:extLst>
          </p:cNvPr>
          <p:cNvSpPr/>
          <p:nvPr/>
        </p:nvSpPr>
        <p:spPr>
          <a:xfrm>
            <a:off x="5994135" y="1429513"/>
            <a:ext cx="2697480" cy="90525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GOALS AND ASPIRATIONS</a:t>
            </a:r>
          </a:p>
        </p:txBody>
      </p:sp>
      <p:sp>
        <p:nvSpPr>
          <p:cNvPr id="8" name="Rectangle 7">
            <a:extLst>
              <a:ext uri="{FF2B5EF4-FFF2-40B4-BE49-F238E27FC236}">
                <a16:creationId xmlns:a16="http://schemas.microsoft.com/office/drawing/2014/main" id="{4AEB71C3-2794-4646-082C-BDD336434590}"/>
              </a:ext>
            </a:extLst>
          </p:cNvPr>
          <p:cNvSpPr/>
          <p:nvPr/>
        </p:nvSpPr>
        <p:spPr>
          <a:xfrm>
            <a:off x="467154"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cap="none" spc="0">
                <a:ln w="0">
                  <a:noFill/>
                </a:ln>
                <a:latin typeface="+mj-lt"/>
                <a:ea typeface="+mj-ea"/>
                <a:cs typeface="Calibri" panose="020F0502020204030204" pitchFamily="34" charset="0"/>
              </a:rPr>
              <a:t>SKILLS</a:t>
            </a:r>
          </a:p>
          <a:p>
            <a:pPr lvl="0"/>
            <a:endParaRPr lang="en-US" sz="800" b="1" i="0" cap="none" spc="0">
              <a:ln w="0">
                <a:noFill/>
              </a:ln>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4012E0B9-E620-E951-66CD-59A6DE04C6C3}"/>
              </a:ext>
            </a:extLst>
          </p:cNvPr>
          <p:cNvSpPr/>
          <p:nvPr/>
        </p:nvSpPr>
        <p:spPr>
          <a:xfrm>
            <a:off x="3232799"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TECHNOLOGY</a:t>
            </a:r>
          </a:p>
          <a:p>
            <a:pPr lvl="0"/>
            <a:endParaRPr lang="en-US" sz="800" b="1" i="0" cap="none" spc="0">
              <a:ln w="0">
                <a:noFill/>
              </a:ln>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82D8485A-D5CA-D0DE-FF12-30714B9DB226}"/>
              </a:ext>
            </a:extLst>
          </p:cNvPr>
          <p:cNvSpPr/>
          <p:nvPr/>
        </p:nvSpPr>
        <p:spPr>
          <a:xfrm>
            <a:off x="5998444" y="3348422"/>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HOW TO REACH THEM</a:t>
            </a:r>
          </a:p>
        </p:txBody>
      </p:sp>
      <p:sp>
        <p:nvSpPr>
          <p:cNvPr id="12" name="Rectangle 11">
            <a:extLst>
              <a:ext uri="{FF2B5EF4-FFF2-40B4-BE49-F238E27FC236}">
                <a16:creationId xmlns:a16="http://schemas.microsoft.com/office/drawing/2014/main" id="{6B0A2DE5-92EA-E3F3-62F2-C19052F1B7C1}"/>
              </a:ext>
            </a:extLst>
          </p:cNvPr>
          <p:cNvSpPr/>
          <p:nvPr/>
        </p:nvSpPr>
        <p:spPr>
          <a:xfrm>
            <a:off x="3232798" y="1429513"/>
            <a:ext cx="2697482" cy="186537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TYPICAL DAY</a:t>
            </a:r>
          </a:p>
        </p:txBody>
      </p:sp>
      <p:sp>
        <p:nvSpPr>
          <p:cNvPr id="13" name="TextBox 12">
            <a:extLst>
              <a:ext uri="{FF2B5EF4-FFF2-40B4-BE49-F238E27FC236}">
                <a16:creationId xmlns:a16="http://schemas.microsoft.com/office/drawing/2014/main" id="{D593FECA-6CCE-878D-150F-8C0D5BF53F55}"/>
              </a:ext>
            </a:extLst>
          </p:cNvPr>
          <p:cNvSpPr txBox="1"/>
          <p:nvPr/>
        </p:nvSpPr>
        <p:spPr>
          <a:xfrm>
            <a:off x="374904" y="91440"/>
            <a:ext cx="2743200" cy="457200"/>
          </a:xfrm>
          <a:prstGeom prst="rect">
            <a:avLst/>
          </a:prstGeom>
          <a:noFill/>
        </p:spPr>
        <p:txBody>
          <a:bodyPr wrap="square" lIns="91440" rIns="91440" anchor="ctr">
            <a:normAutofit/>
          </a:bodyPr>
          <a:lstStyle/>
          <a:p>
            <a:r>
              <a:rPr lang="en-US" sz="1800" b="0" i="0" kern="1200">
                <a:solidFill>
                  <a:schemeClr val="tx1"/>
                </a:solidFill>
                <a:latin typeface="+mj-lt"/>
                <a:ea typeface="+mj-ea"/>
                <a:cs typeface="Calibri" panose="020F0502020204030204" pitchFamily="34" charset="0"/>
              </a:rPr>
              <a:t>Persona</a:t>
            </a:r>
          </a:p>
        </p:txBody>
      </p:sp>
      <p:sp>
        <p:nvSpPr>
          <p:cNvPr id="14" name="Text Placeholder 5">
            <a:extLst>
              <a:ext uri="{FF2B5EF4-FFF2-40B4-BE49-F238E27FC236}">
                <a16:creationId xmlns:a16="http://schemas.microsoft.com/office/drawing/2014/main" id="{45309E8A-196C-47E3-E490-E5E796E8A0EF}"/>
              </a:ext>
            </a:extLst>
          </p:cNvPr>
          <p:cNvSpPr>
            <a:spLocks noGrp="1"/>
          </p:cNvSpPr>
          <p:nvPr>
            <p:ph type="body" sz="quarter" idx="28" hasCustomPrompt="1"/>
          </p:nvPr>
        </p:nvSpPr>
        <p:spPr>
          <a:xfrm>
            <a:off x="467154" y="835635"/>
            <a:ext cx="2697480"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Name</a:t>
            </a:r>
          </a:p>
        </p:txBody>
      </p:sp>
      <p:sp>
        <p:nvSpPr>
          <p:cNvPr id="15" name="Text Placeholder 5">
            <a:extLst>
              <a:ext uri="{FF2B5EF4-FFF2-40B4-BE49-F238E27FC236}">
                <a16:creationId xmlns:a16="http://schemas.microsoft.com/office/drawing/2014/main" id="{A1033F6D-2ADC-1EC2-937C-A66BDD4EE588}"/>
              </a:ext>
            </a:extLst>
          </p:cNvPr>
          <p:cNvSpPr>
            <a:spLocks noGrp="1"/>
          </p:cNvSpPr>
          <p:nvPr>
            <p:ph type="body" sz="quarter" idx="29" hasCustomPrompt="1"/>
          </p:nvPr>
        </p:nvSpPr>
        <p:spPr>
          <a:xfrm>
            <a:off x="467155" y="1592573"/>
            <a:ext cx="2697480" cy="170232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General description of the persona and relevant context</a:t>
            </a:r>
          </a:p>
        </p:txBody>
      </p:sp>
      <p:sp>
        <p:nvSpPr>
          <p:cNvPr id="16" name="Text Placeholder 5">
            <a:extLst>
              <a:ext uri="{FF2B5EF4-FFF2-40B4-BE49-F238E27FC236}">
                <a16:creationId xmlns:a16="http://schemas.microsoft.com/office/drawing/2014/main" id="{8959651D-D1D7-AB42-5129-3F8B461A92D1}"/>
              </a:ext>
            </a:extLst>
          </p:cNvPr>
          <p:cNvSpPr>
            <a:spLocks noGrp="1"/>
          </p:cNvSpPr>
          <p:nvPr>
            <p:ph type="body" sz="quarter" idx="32" hasCustomPrompt="1"/>
          </p:nvPr>
        </p:nvSpPr>
        <p:spPr>
          <a:xfrm>
            <a:off x="3232798" y="1592573"/>
            <a:ext cx="2697482" cy="1701988"/>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What do they do all day? What are they responsible for? How do they interact with co-workers and customers?</a:t>
            </a:r>
          </a:p>
        </p:txBody>
      </p:sp>
      <p:sp>
        <p:nvSpPr>
          <p:cNvPr id="17" name="Text Placeholder 5">
            <a:extLst>
              <a:ext uri="{FF2B5EF4-FFF2-40B4-BE49-F238E27FC236}">
                <a16:creationId xmlns:a16="http://schemas.microsoft.com/office/drawing/2014/main" id="{4574F899-BAB3-9EA7-3441-54FBB87B2125}"/>
              </a:ext>
            </a:extLst>
          </p:cNvPr>
          <p:cNvSpPr>
            <a:spLocks noGrp="1"/>
          </p:cNvSpPr>
          <p:nvPr>
            <p:ph type="body" sz="quarter" idx="33" hasCustomPrompt="1"/>
          </p:nvPr>
        </p:nvSpPr>
        <p:spPr>
          <a:xfrm>
            <a:off x="5998444" y="2571750"/>
            <a:ext cx="2697480" cy="723140"/>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Problems that cause the most trouble in their daily work</a:t>
            </a:r>
          </a:p>
        </p:txBody>
      </p:sp>
      <p:sp>
        <p:nvSpPr>
          <p:cNvPr id="19" name="Text Placeholder 5">
            <a:extLst>
              <a:ext uri="{FF2B5EF4-FFF2-40B4-BE49-F238E27FC236}">
                <a16:creationId xmlns:a16="http://schemas.microsoft.com/office/drawing/2014/main" id="{58C528D3-185A-1DE9-584C-27E3709DB8D7}"/>
              </a:ext>
            </a:extLst>
          </p:cNvPr>
          <p:cNvSpPr>
            <a:spLocks noGrp="1"/>
          </p:cNvSpPr>
          <p:nvPr>
            <p:ph type="body" sz="quarter" idx="37" hasCustomPrompt="1"/>
          </p:nvPr>
        </p:nvSpPr>
        <p:spPr>
          <a:xfrm>
            <a:off x="3232799" y="3502933"/>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type of devices and applications they can access</a:t>
            </a:r>
          </a:p>
        </p:txBody>
      </p:sp>
      <p:sp>
        <p:nvSpPr>
          <p:cNvPr id="20" name="TextBox 19">
            <a:extLst>
              <a:ext uri="{FF2B5EF4-FFF2-40B4-BE49-F238E27FC236}">
                <a16:creationId xmlns:a16="http://schemas.microsoft.com/office/drawing/2014/main" id="{2D9DB2B4-62C2-95DD-F9B9-DC3D079545E8}"/>
              </a:ext>
            </a:extLst>
          </p:cNvPr>
          <p:cNvSpPr txBox="1"/>
          <p:nvPr/>
        </p:nvSpPr>
        <p:spPr>
          <a:xfrm>
            <a:off x="7715610" y="673815"/>
            <a:ext cx="971190" cy="702095"/>
          </a:xfrm>
          <a:prstGeom prst="rect">
            <a:avLst/>
          </a:prstGeom>
          <a:solidFill>
            <a:schemeClr val="bg1"/>
          </a:solidFill>
          <a:ln>
            <a:solidFill>
              <a:schemeClr val="bg1">
                <a:lumMod val="75000"/>
              </a:schemeClr>
            </a:solidFill>
          </a:ln>
        </p:spPr>
        <p:txBody>
          <a:bodyPr wrap="square" rtlCol="0" anchor="t" anchorCtr="0">
            <a:normAutofit/>
          </a:bodyPr>
          <a:lstStyle/>
          <a:p>
            <a:pPr marL="0" indent="0">
              <a:buSzPct val="100000"/>
              <a:buFontTx/>
              <a:buNone/>
            </a:pPr>
            <a:r>
              <a:rPr lang="en-US" sz="800" b="1" i="0">
                <a:solidFill>
                  <a:schemeClr val="tx1"/>
                </a:solidFill>
                <a:latin typeface="+mj-lt"/>
                <a:ea typeface="+mj-ea"/>
                <a:cs typeface="Calibri" panose="020F0502020204030204" pitchFamily="34" charset="0"/>
              </a:rPr>
              <a:t>ROLE(S)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DECIDES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APPROVES</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CONSULTED</a:t>
            </a:r>
          </a:p>
          <a:p>
            <a:pPr marL="170816" indent="-170816">
              <a:buSzPct val="100000"/>
              <a:buFont typeface="Wingdings" pitchFamily="2" charset="2"/>
              <a:buChar char="q"/>
            </a:pPr>
            <a:r>
              <a:rPr lang="en-US" sz="800" b="0" i="0">
                <a:solidFill>
                  <a:schemeClr val="tx1"/>
                </a:solidFill>
                <a:latin typeface="+mj-lt"/>
                <a:ea typeface="+mj-ea"/>
                <a:cs typeface="Calibri" panose="020F0502020204030204" pitchFamily="34" charset="0"/>
              </a:rPr>
              <a:t>USES</a:t>
            </a:r>
          </a:p>
        </p:txBody>
      </p:sp>
      <p:sp>
        <p:nvSpPr>
          <p:cNvPr id="21" name="Rectangle 20">
            <a:extLst>
              <a:ext uri="{FF2B5EF4-FFF2-40B4-BE49-F238E27FC236}">
                <a16:creationId xmlns:a16="http://schemas.microsoft.com/office/drawing/2014/main" id="{D6887DC8-7ABE-2E74-6C59-46F2097CD16B}"/>
              </a:ext>
            </a:extLst>
          </p:cNvPr>
          <p:cNvSpPr/>
          <p:nvPr/>
        </p:nvSpPr>
        <p:spPr>
          <a:xfrm>
            <a:off x="5998444" y="158581"/>
            <a:ext cx="2697480"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6AD47958-F544-2BBF-AD8B-DB1A2A79B62B}"/>
              </a:ext>
            </a:extLst>
          </p:cNvPr>
          <p:cNvSpPr>
            <a:spLocks noGrp="1"/>
          </p:cNvSpPr>
          <p:nvPr>
            <p:ph type="body" sz="quarter" idx="26" hasCustomPrompt="1"/>
          </p:nvPr>
        </p:nvSpPr>
        <p:spPr>
          <a:xfrm>
            <a:off x="5998444" y="322904"/>
            <a:ext cx="2697480" cy="288812"/>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9" name="Text Placeholder 5">
            <a:extLst>
              <a:ext uri="{FF2B5EF4-FFF2-40B4-BE49-F238E27FC236}">
                <a16:creationId xmlns:a16="http://schemas.microsoft.com/office/drawing/2014/main" id="{500B2E25-58DB-1A30-217F-446207550804}"/>
              </a:ext>
            </a:extLst>
          </p:cNvPr>
          <p:cNvSpPr>
            <a:spLocks noGrp="1"/>
          </p:cNvSpPr>
          <p:nvPr>
            <p:ph type="body" sz="quarter" idx="39" hasCustomPrompt="1"/>
          </p:nvPr>
        </p:nvSpPr>
        <p:spPr>
          <a:xfrm>
            <a:off x="5996290" y="1592573"/>
            <a:ext cx="2697480" cy="73272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what will improve their performance or benefit the business</a:t>
            </a:r>
          </a:p>
        </p:txBody>
      </p:sp>
      <p:sp>
        <p:nvSpPr>
          <p:cNvPr id="30" name="Text Placeholder 5">
            <a:extLst>
              <a:ext uri="{FF2B5EF4-FFF2-40B4-BE49-F238E27FC236}">
                <a16:creationId xmlns:a16="http://schemas.microsoft.com/office/drawing/2014/main" id="{15894468-BF8A-08DD-BE86-F9B449FB0438}"/>
              </a:ext>
            </a:extLst>
          </p:cNvPr>
          <p:cNvSpPr>
            <a:spLocks noGrp="1"/>
          </p:cNvSpPr>
          <p:nvPr>
            <p:ph type="body" sz="quarter" idx="40" hasCustomPrompt="1"/>
          </p:nvPr>
        </p:nvSpPr>
        <p:spPr>
          <a:xfrm>
            <a:off x="467154" y="3502933"/>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abilities and typical products they know well</a:t>
            </a:r>
          </a:p>
        </p:txBody>
      </p:sp>
      <p:sp>
        <p:nvSpPr>
          <p:cNvPr id="31" name="Text Placeholder 5">
            <a:extLst>
              <a:ext uri="{FF2B5EF4-FFF2-40B4-BE49-F238E27FC236}">
                <a16:creationId xmlns:a16="http://schemas.microsoft.com/office/drawing/2014/main" id="{85CE285A-C06A-C7F2-0E31-9E4D6EC507D4}"/>
              </a:ext>
            </a:extLst>
          </p:cNvPr>
          <p:cNvSpPr>
            <a:spLocks noGrp="1"/>
          </p:cNvSpPr>
          <p:nvPr>
            <p:ph type="body" sz="quarter" idx="41" hasCustomPrompt="1"/>
          </p:nvPr>
        </p:nvSpPr>
        <p:spPr>
          <a:xfrm>
            <a:off x="5998444" y="3644977"/>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as a buyer</a:t>
            </a:r>
          </a:p>
        </p:txBody>
      </p:sp>
      <p:sp>
        <p:nvSpPr>
          <p:cNvPr id="32" name="Rectangle 31">
            <a:extLst>
              <a:ext uri="{FF2B5EF4-FFF2-40B4-BE49-F238E27FC236}">
                <a16:creationId xmlns:a16="http://schemas.microsoft.com/office/drawing/2014/main" id="{CB99C48A-78AB-26A2-9D8B-705893F5E188}"/>
              </a:ext>
            </a:extLst>
          </p:cNvPr>
          <p:cNvSpPr/>
          <p:nvPr/>
        </p:nvSpPr>
        <p:spPr>
          <a:xfrm>
            <a:off x="3232799" y="673815"/>
            <a:ext cx="2697480" cy="704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TITLE(S)</a:t>
            </a:r>
          </a:p>
        </p:txBody>
      </p:sp>
      <p:sp>
        <p:nvSpPr>
          <p:cNvPr id="33" name="Text Placeholder 5">
            <a:extLst>
              <a:ext uri="{FF2B5EF4-FFF2-40B4-BE49-F238E27FC236}">
                <a16:creationId xmlns:a16="http://schemas.microsoft.com/office/drawing/2014/main" id="{AF534A46-02FE-98E5-9805-739594F3E821}"/>
              </a:ext>
            </a:extLst>
          </p:cNvPr>
          <p:cNvSpPr>
            <a:spLocks noGrp="1"/>
          </p:cNvSpPr>
          <p:nvPr>
            <p:ph type="body" sz="quarter" idx="38" hasCustomPrompt="1"/>
          </p:nvPr>
        </p:nvSpPr>
        <p:spPr>
          <a:xfrm>
            <a:off x="3232799" y="835635"/>
            <a:ext cx="2697480"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dirty="0">
                <a:ln w="0">
                  <a:noFill/>
                </a:ln>
                <a:solidFill>
                  <a:schemeClr val="tx1"/>
                </a:solidFill>
                <a:ea typeface="Calibri" charset="0"/>
                <a:cs typeface="Calibri" charset="0"/>
              </a:rPr>
              <a:t>Other terms for this persona</a:t>
            </a:r>
          </a:p>
        </p:txBody>
      </p:sp>
      <p:sp>
        <p:nvSpPr>
          <p:cNvPr id="34" name="Text Placeholder 5">
            <a:extLst>
              <a:ext uri="{FF2B5EF4-FFF2-40B4-BE49-F238E27FC236}">
                <a16:creationId xmlns:a16="http://schemas.microsoft.com/office/drawing/2014/main" id="{F40579B0-C1DB-6945-B77B-FFF76B7E094E}"/>
              </a:ext>
            </a:extLst>
          </p:cNvPr>
          <p:cNvSpPr>
            <a:spLocks noGrp="1"/>
          </p:cNvSpPr>
          <p:nvPr>
            <p:ph type="body" sz="quarter" idx="42" hasCustomPrompt="1"/>
          </p:nvPr>
        </p:nvSpPr>
        <p:spPr>
          <a:xfrm>
            <a:off x="5998443" y="835635"/>
            <a:ext cx="1630871" cy="53901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Target market segment</a:t>
            </a:r>
          </a:p>
        </p:txBody>
      </p:sp>
      <p:sp>
        <p:nvSpPr>
          <p:cNvPr id="45" name="Rectangle 44">
            <a:extLst>
              <a:ext uri="{FF2B5EF4-FFF2-40B4-BE49-F238E27FC236}">
                <a16:creationId xmlns:a16="http://schemas.microsoft.com/office/drawing/2014/main" id="{6CDEC6C5-8932-A1BF-27D1-FE892A7DB5AA}"/>
              </a:ext>
            </a:extLst>
          </p:cNvPr>
          <p:cNvSpPr>
            <a:spLocks noChangeAspect="1"/>
          </p:cNvSpPr>
          <p:nvPr/>
        </p:nvSpPr>
        <p:spPr>
          <a:xfrm>
            <a:off x="9246476" y="743157"/>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6" name="TextBox 45">
            <a:extLst>
              <a:ext uri="{FF2B5EF4-FFF2-40B4-BE49-F238E27FC236}">
                <a16:creationId xmlns:a16="http://schemas.microsoft.com/office/drawing/2014/main" id="{9F81E6F6-1B07-9E37-27AF-55349D821A2E}"/>
              </a:ext>
            </a:extLst>
          </p:cNvPr>
          <p:cNvSpPr txBox="1"/>
          <p:nvPr/>
        </p:nvSpPr>
        <p:spPr>
          <a:xfrm>
            <a:off x="9337916" y="597971"/>
            <a:ext cx="1488162" cy="780779"/>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Copy the square from the slide master and paste onto your template to indicate the persona’s roles.</a:t>
            </a:r>
          </a:p>
        </p:txBody>
      </p:sp>
      <p:sp>
        <p:nvSpPr>
          <p:cNvPr id="2" name="TextBox 1">
            <a:extLst>
              <a:ext uri="{FF2B5EF4-FFF2-40B4-BE49-F238E27FC236}">
                <a16:creationId xmlns:a16="http://schemas.microsoft.com/office/drawing/2014/main" id="{F1AFC2C0-BCB9-6229-30F5-818D2772AE94}"/>
              </a:ext>
            </a:extLst>
          </p:cNvPr>
          <p:cNvSpPr txBox="1"/>
          <p:nvPr/>
        </p:nvSpPr>
        <p:spPr>
          <a:xfrm>
            <a:off x="384048" y="457200"/>
            <a:ext cx="279617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characteristics of customers</a:t>
            </a:r>
          </a:p>
        </p:txBody>
      </p:sp>
      <p:sp>
        <p:nvSpPr>
          <p:cNvPr id="23" name="Rectangle 22">
            <a:extLst>
              <a:ext uri="{FF2B5EF4-FFF2-40B4-BE49-F238E27FC236}">
                <a16:creationId xmlns:a16="http://schemas.microsoft.com/office/drawing/2014/main" id="{5FB42D71-066E-174E-7DAC-333070C61B6C}"/>
              </a:ext>
            </a:extLst>
          </p:cNvPr>
          <p:cNvSpPr/>
          <p:nvPr/>
        </p:nvSpPr>
        <p:spPr>
          <a:xfrm>
            <a:off x="3232799" y="158581"/>
            <a:ext cx="26974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28F16B82-116D-E8B9-CDC6-37CAB475BC91}"/>
              </a:ext>
            </a:extLst>
          </p:cNvPr>
          <p:cNvSpPr>
            <a:spLocks noGrp="1"/>
          </p:cNvSpPr>
          <p:nvPr>
            <p:ph type="body" sz="quarter" idx="52" hasCustomPrompt="1"/>
          </p:nvPr>
        </p:nvSpPr>
        <p:spPr>
          <a:xfrm>
            <a:off x="3232799" y="322904"/>
            <a:ext cx="26974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Type of product</a:t>
            </a:r>
          </a:p>
        </p:txBody>
      </p:sp>
      <p:sp>
        <p:nvSpPr>
          <p:cNvPr id="25" name="TextBox 24">
            <a:extLst>
              <a:ext uri="{FF2B5EF4-FFF2-40B4-BE49-F238E27FC236}">
                <a16:creationId xmlns:a16="http://schemas.microsoft.com/office/drawing/2014/main" id="{D0A28809-B092-A74E-4E39-DFB64D85D26A}"/>
              </a:ext>
            </a:extLst>
          </p:cNvPr>
          <p:cNvSpPr txBox="1"/>
          <p:nvPr/>
        </p:nvSpPr>
        <p:spPr>
          <a:xfrm>
            <a:off x="5998442" y="3510814"/>
            <a:ext cx="1308873" cy="132921"/>
          </a:xfrm>
          <a:prstGeom prst="rect">
            <a:avLst/>
          </a:prstGeom>
          <a:noFill/>
        </p:spPr>
        <p:txBody>
          <a:bodyPr wrap="square" lIns="45720" rIns="45720" rtlCol="0" anchor="ctr">
            <a:noAutofit/>
          </a:bodyPr>
          <a:lstStyle/>
          <a:p>
            <a:pPr algn="l"/>
            <a:r>
              <a:rPr lang="en-US" sz="800" b="0" i="0">
                <a:latin typeface="Calibri" panose="020F0502020204030204" pitchFamily="34" charset="0"/>
                <a:ea typeface="Century Gothic" charset="0"/>
                <a:cs typeface="Calibri" panose="020F0502020204030204" pitchFamily="34" charset="0"/>
              </a:rPr>
              <a:t>MARKETING &amp; SALES</a:t>
            </a:r>
          </a:p>
        </p:txBody>
      </p:sp>
      <p:sp>
        <p:nvSpPr>
          <p:cNvPr id="26" name="Text Placeholder 5">
            <a:extLst>
              <a:ext uri="{FF2B5EF4-FFF2-40B4-BE49-F238E27FC236}">
                <a16:creationId xmlns:a16="http://schemas.microsoft.com/office/drawing/2014/main" id="{45B209C3-9258-4331-2A58-E5DB732ACF22}"/>
              </a:ext>
            </a:extLst>
          </p:cNvPr>
          <p:cNvSpPr>
            <a:spLocks noGrp="1"/>
          </p:cNvSpPr>
          <p:nvPr>
            <p:ph type="body" sz="quarter" idx="53" hasCustomPrompt="1"/>
          </p:nvPr>
        </p:nvSpPr>
        <p:spPr>
          <a:xfrm>
            <a:off x="7367973" y="3644977"/>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for product usage or support</a:t>
            </a:r>
          </a:p>
        </p:txBody>
      </p:sp>
      <p:sp>
        <p:nvSpPr>
          <p:cNvPr id="27" name="TextBox 26">
            <a:extLst>
              <a:ext uri="{FF2B5EF4-FFF2-40B4-BE49-F238E27FC236}">
                <a16:creationId xmlns:a16="http://schemas.microsoft.com/office/drawing/2014/main" id="{8AEDA970-FD97-1168-6F20-54263D471359}"/>
              </a:ext>
            </a:extLst>
          </p:cNvPr>
          <p:cNvSpPr txBox="1"/>
          <p:nvPr/>
        </p:nvSpPr>
        <p:spPr>
          <a:xfrm>
            <a:off x="7367973" y="3505569"/>
            <a:ext cx="1240710" cy="139408"/>
          </a:xfrm>
          <a:prstGeom prst="rect">
            <a:avLst/>
          </a:prstGeom>
          <a:noFill/>
        </p:spPr>
        <p:txBody>
          <a:bodyPr wrap="square" lIns="45720" rIns="45720" rtlCol="0" anchor="ctr">
            <a:noAutofit/>
          </a:bodyPr>
          <a:lstStyle/>
          <a:p>
            <a:pPr algn="l"/>
            <a:r>
              <a:rPr lang="en-US" sz="800" b="0" i="0">
                <a:latin typeface="Calibri" panose="020F0502020204030204" pitchFamily="34" charset="0"/>
                <a:ea typeface="Century Gothic" charset="0"/>
                <a:cs typeface="Calibri" panose="020F0502020204030204" pitchFamily="34" charset="0"/>
              </a:rPr>
              <a:t>PRODUCT &amp; SUPPORT</a:t>
            </a:r>
          </a:p>
        </p:txBody>
      </p:sp>
      <p:sp>
        <p:nvSpPr>
          <p:cNvPr id="28" name="TextBox 27">
            <a:extLst>
              <a:ext uri="{FF2B5EF4-FFF2-40B4-BE49-F238E27FC236}">
                <a16:creationId xmlns:a16="http://schemas.microsoft.com/office/drawing/2014/main" id="{6DD4D5B8-A582-2B08-5893-AD42C4DB4E7C}"/>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Who uses your product? Instead of referring to “the customer” or “the user,” describe real people with real problems. A persona is an archetype for the users of your product. A persona is typically based on research with several customers, not a single customer. Avoid using demographic information such as age or race unless these factors are relevant to product decisions.</a:t>
            </a:r>
          </a:p>
        </p:txBody>
      </p:sp>
      <p:cxnSp>
        <p:nvCxnSpPr>
          <p:cNvPr id="36" name="Straight Connector 35">
            <a:extLst>
              <a:ext uri="{FF2B5EF4-FFF2-40B4-BE49-F238E27FC236}">
                <a16:creationId xmlns:a16="http://schemas.microsoft.com/office/drawing/2014/main" id="{72D007FE-E72A-B62A-3770-56354975A48D}"/>
              </a:ext>
            </a:extLst>
          </p:cNvPr>
          <p:cNvCxnSpPr>
            <a:cxnSpLocks/>
          </p:cNvCxnSpPr>
          <p:nvPr/>
        </p:nvCxnSpPr>
        <p:spPr>
          <a:xfrm flipH="1">
            <a:off x="7337757" y="3510814"/>
            <a:ext cx="0" cy="1005861"/>
          </a:xfrm>
          <a:prstGeom prst="line">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E4CAE466-D204-170B-1010-D53FB7BA2303}"/>
              </a:ext>
            </a:extLst>
          </p:cNvPr>
          <p:cNvGrpSpPr/>
          <p:nvPr/>
        </p:nvGrpSpPr>
        <p:grpSpPr>
          <a:xfrm>
            <a:off x="1026896" y="4840393"/>
            <a:ext cx="7090208" cy="200055"/>
            <a:chOff x="1234440" y="4840393"/>
            <a:chExt cx="7090208" cy="200055"/>
          </a:xfrm>
        </p:grpSpPr>
        <p:sp>
          <p:nvSpPr>
            <p:cNvPr id="47" name="TextBox 46">
              <a:extLst>
                <a:ext uri="{FF2B5EF4-FFF2-40B4-BE49-F238E27FC236}">
                  <a16:creationId xmlns:a16="http://schemas.microsoft.com/office/drawing/2014/main" id="{BAD4ABBA-74CB-C108-7E15-A78BBAF5D092}"/>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8" name="Picture 47">
              <a:extLst>
                <a:ext uri="{FF2B5EF4-FFF2-40B4-BE49-F238E27FC236}">
                  <a16:creationId xmlns:a16="http://schemas.microsoft.com/office/drawing/2014/main" id="{41CB982E-11E5-197E-4939-908FCD8DC7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Tree>
    <p:extLst>
      <p:ext uri="{BB962C8B-B14F-4D97-AF65-F5344CB8AC3E}">
        <p14:creationId xmlns:p14="http://schemas.microsoft.com/office/powerpoint/2010/main" val="280946390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eature_Request">
    <p:bg>
      <p:bgPr>
        <a:solidFill>
          <a:schemeClr val="bg2"/>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F7325BC-64EA-1D58-34B9-321FA086FB27}"/>
              </a:ext>
            </a:extLst>
          </p:cNvPr>
          <p:cNvSpPr txBox="1">
            <a:spLocks/>
          </p:cNvSpPr>
          <p:nvPr/>
        </p:nvSpPr>
        <p:spPr bwMode="auto">
          <a:xfrm>
            <a:off x="374904" y="91440"/>
            <a:ext cx="3904487"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noAutofit/>
          </a:bodyPr>
          <a:lstStyle>
            <a:defPPr>
              <a:defRPr lang="en-US"/>
            </a:defPPr>
            <a:lvl1pPr>
              <a:defRPr sz="2400">
                <a:latin typeface="Calibri" panose="020F0502020204030204" pitchFamily="34" charset="0"/>
                <a:ea typeface="Century Gothic" charset="0"/>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b="0" i="0"/>
              <a:t>Feature Request</a:t>
            </a:r>
          </a:p>
        </p:txBody>
      </p:sp>
      <p:sp>
        <p:nvSpPr>
          <p:cNvPr id="6" name="Rectangle 5">
            <a:extLst>
              <a:ext uri="{FF2B5EF4-FFF2-40B4-BE49-F238E27FC236}">
                <a16:creationId xmlns:a16="http://schemas.microsoft.com/office/drawing/2014/main" id="{931A9A6E-99AA-3839-3F99-4D8B774164B8}"/>
              </a:ext>
            </a:extLst>
          </p:cNvPr>
          <p:cNvSpPr/>
          <p:nvPr/>
        </p:nvSpPr>
        <p:spPr>
          <a:xfrm>
            <a:off x="457200" y="681273"/>
            <a:ext cx="6153904" cy="1300351"/>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DESCRIPTION OF THE ISSUE</a:t>
            </a:r>
          </a:p>
        </p:txBody>
      </p:sp>
      <p:sp>
        <p:nvSpPr>
          <p:cNvPr id="7" name="Rectangle 6">
            <a:extLst>
              <a:ext uri="{FF2B5EF4-FFF2-40B4-BE49-F238E27FC236}">
                <a16:creationId xmlns:a16="http://schemas.microsoft.com/office/drawing/2014/main" id="{1795FB78-8091-7C51-87B1-193D6F82F0C6}"/>
              </a:ext>
            </a:extLst>
          </p:cNvPr>
          <p:cNvSpPr/>
          <p:nvPr/>
        </p:nvSpPr>
        <p:spPr>
          <a:xfrm>
            <a:off x="452769" y="2034393"/>
            <a:ext cx="6151864" cy="1189415"/>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DESCRIBE ONE OR MORE SCENARIOS FOR THE PROBLEM OR ISSUE</a:t>
            </a:r>
          </a:p>
        </p:txBody>
      </p:sp>
      <p:sp>
        <p:nvSpPr>
          <p:cNvPr id="12" name="Text Placeholder 41">
            <a:extLst>
              <a:ext uri="{FF2B5EF4-FFF2-40B4-BE49-F238E27FC236}">
                <a16:creationId xmlns:a16="http://schemas.microsoft.com/office/drawing/2014/main" id="{D25C1250-A5BD-FDE6-7274-DB545446A09B}"/>
              </a:ext>
            </a:extLst>
          </p:cNvPr>
          <p:cNvSpPr>
            <a:spLocks noGrp="1"/>
          </p:cNvSpPr>
          <p:nvPr>
            <p:ph type="body" sz="quarter" idx="37" hasCustomPrompt="1"/>
          </p:nvPr>
        </p:nvSpPr>
        <p:spPr>
          <a:xfrm>
            <a:off x="457199" y="836227"/>
            <a:ext cx="6153907" cy="1145398"/>
          </a:xfrm>
          <a:prstGeom prst="rect">
            <a:avLst/>
          </a:prstGeom>
        </p:spPr>
        <p:txBody>
          <a:bodyPr wrap="square" lIns="45720" rIns="45720" anchor="t">
            <a:normAutofit/>
          </a:bodyPr>
          <a:lstStyle>
            <a:lvl1pPr>
              <a:spcAft>
                <a:spcPts val="300"/>
              </a:spcAft>
              <a:defRPr sz="1000" b="0" i="0">
                <a:latin typeface="+mn-lt"/>
              </a:defRPr>
            </a:lvl1pPr>
          </a:lstStyle>
          <a:p>
            <a:pPr lvl="0"/>
            <a:r>
              <a:rPr lang="en-US"/>
              <a:t>How would a customer describe the problem or issue?</a:t>
            </a:r>
          </a:p>
        </p:txBody>
      </p:sp>
      <p:sp>
        <p:nvSpPr>
          <p:cNvPr id="13" name="Text Placeholder 41">
            <a:extLst>
              <a:ext uri="{FF2B5EF4-FFF2-40B4-BE49-F238E27FC236}">
                <a16:creationId xmlns:a16="http://schemas.microsoft.com/office/drawing/2014/main" id="{FCAF761B-A2B6-0E6F-66BD-46B2E49EC9C5}"/>
              </a:ext>
            </a:extLst>
          </p:cNvPr>
          <p:cNvSpPr>
            <a:spLocks noGrp="1"/>
          </p:cNvSpPr>
          <p:nvPr>
            <p:ph type="body" sz="quarter" idx="38" hasCustomPrompt="1"/>
          </p:nvPr>
        </p:nvSpPr>
        <p:spPr>
          <a:xfrm>
            <a:off x="465924" y="2266376"/>
            <a:ext cx="6138709" cy="956275"/>
          </a:xfrm>
          <a:prstGeom prst="rect">
            <a:avLst/>
          </a:prstGeom>
        </p:spPr>
        <p:txBody>
          <a:bodyPr wrap="square" lIns="45720" rIns="45720" anchor="t">
            <a:normAutofit/>
          </a:bodyPr>
          <a:lstStyle>
            <a:lvl1pPr>
              <a:spcAft>
                <a:spcPts val="300"/>
              </a:spcAft>
              <a:defRPr sz="1000" b="0" i="0">
                <a:latin typeface="+mn-lt"/>
              </a:defRPr>
            </a:lvl1pPr>
          </a:lstStyle>
          <a:p>
            <a:pPr lvl="0"/>
            <a:r>
              <a:rPr lang="en-US" dirty="0"/>
              <a:t>Provide context about the issue. Include situations where it happens, how frequently it happens and if known, the impact of not addressing the issue.</a:t>
            </a:r>
          </a:p>
        </p:txBody>
      </p:sp>
      <p:sp>
        <p:nvSpPr>
          <p:cNvPr id="18" name="Rectangle 17">
            <a:extLst>
              <a:ext uri="{FF2B5EF4-FFF2-40B4-BE49-F238E27FC236}">
                <a16:creationId xmlns:a16="http://schemas.microsoft.com/office/drawing/2014/main" id="{4153940A-3935-7154-9277-3D0E17E48975}"/>
              </a:ext>
            </a:extLst>
          </p:cNvPr>
          <p:cNvSpPr>
            <a:spLocks noChangeAspect="1"/>
          </p:cNvSpPr>
          <p:nvPr/>
        </p:nvSpPr>
        <p:spPr>
          <a:xfrm>
            <a:off x="9209672" y="3383809"/>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TextBox 18">
            <a:extLst>
              <a:ext uri="{FF2B5EF4-FFF2-40B4-BE49-F238E27FC236}">
                <a16:creationId xmlns:a16="http://schemas.microsoft.com/office/drawing/2014/main" id="{549BFF22-5C49-4015-6515-33E78548D00D}"/>
              </a:ext>
            </a:extLst>
          </p:cNvPr>
          <p:cNvSpPr txBox="1"/>
          <p:nvPr/>
        </p:nvSpPr>
        <p:spPr>
          <a:xfrm>
            <a:off x="9301112" y="3234489"/>
            <a:ext cx="1488162" cy="780779"/>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Copy the square from the slide master and paste onto your template to indicate the status</a:t>
            </a:r>
          </a:p>
        </p:txBody>
      </p:sp>
      <p:sp>
        <p:nvSpPr>
          <p:cNvPr id="2" name="TextBox 1">
            <a:extLst>
              <a:ext uri="{FF2B5EF4-FFF2-40B4-BE49-F238E27FC236}">
                <a16:creationId xmlns:a16="http://schemas.microsoft.com/office/drawing/2014/main" id="{98F12097-0EBD-E53F-BA8B-96C9FFB5B6F3}"/>
              </a:ext>
            </a:extLst>
          </p:cNvPr>
          <p:cNvSpPr txBox="1"/>
          <p:nvPr/>
        </p:nvSpPr>
        <p:spPr>
          <a:xfrm>
            <a:off x="384048" y="457200"/>
            <a:ext cx="4945409"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Information needed to understand a request for new capabilities</a:t>
            </a:r>
          </a:p>
        </p:txBody>
      </p:sp>
      <p:sp>
        <p:nvSpPr>
          <p:cNvPr id="23" name="Rectangle 22">
            <a:extLst>
              <a:ext uri="{FF2B5EF4-FFF2-40B4-BE49-F238E27FC236}">
                <a16:creationId xmlns:a16="http://schemas.microsoft.com/office/drawing/2014/main" id="{63061050-9985-ACBF-71A5-9C1AF932C00A}"/>
              </a:ext>
            </a:extLst>
          </p:cNvPr>
          <p:cNvSpPr/>
          <p:nvPr/>
        </p:nvSpPr>
        <p:spPr>
          <a:xfrm>
            <a:off x="4603774" y="71152"/>
            <a:ext cx="2011680" cy="3762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B604697B-055E-83C4-6F21-F7DF08CD8FE3}"/>
              </a:ext>
            </a:extLst>
          </p:cNvPr>
          <p:cNvSpPr>
            <a:spLocks noGrp="1"/>
          </p:cNvSpPr>
          <p:nvPr>
            <p:ph type="body" sz="quarter" idx="32" hasCustomPrompt="1"/>
          </p:nvPr>
        </p:nvSpPr>
        <p:spPr>
          <a:xfrm>
            <a:off x="4597383" y="235475"/>
            <a:ext cx="2011680" cy="21945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4" name="Rectangle 3">
            <a:extLst>
              <a:ext uri="{FF2B5EF4-FFF2-40B4-BE49-F238E27FC236}">
                <a16:creationId xmlns:a16="http://schemas.microsoft.com/office/drawing/2014/main" id="{0951AB90-9C60-2A7A-F6A9-24FDAFA489F0}"/>
              </a:ext>
            </a:extLst>
          </p:cNvPr>
          <p:cNvSpPr/>
          <p:nvPr/>
        </p:nvSpPr>
        <p:spPr>
          <a:xfrm>
            <a:off x="6676856" y="832731"/>
            <a:ext cx="2010697" cy="548640"/>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BUYER PERSONA</a:t>
            </a:r>
          </a:p>
        </p:txBody>
      </p:sp>
      <p:sp>
        <p:nvSpPr>
          <p:cNvPr id="8" name="Text Placeholder 41">
            <a:extLst>
              <a:ext uri="{FF2B5EF4-FFF2-40B4-BE49-F238E27FC236}">
                <a16:creationId xmlns:a16="http://schemas.microsoft.com/office/drawing/2014/main" id="{902DA60C-A392-F705-EB06-DA44ECDDE3CF}"/>
              </a:ext>
            </a:extLst>
          </p:cNvPr>
          <p:cNvSpPr>
            <a:spLocks noGrp="1"/>
          </p:cNvSpPr>
          <p:nvPr>
            <p:ph type="body" sz="quarter" idx="39" hasCustomPrompt="1"/>
          </p:nvPr>
        </p:nvSpPr>
        <p:spPr>
          <a:xfrm>
            <a:off x="6680585" y="987685"/>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BUY the solution</a:t>
            </a:r>
          </a:p>
        </p:txBody>
      </p:sp>
      <p:sp>
        <p:nvSpPr>
          <p:cNvPr id="10" name="Rectangle 9">
            <a:extLst>
              <a:ext uri="{FF2B5EF4-FFF2-40B4-BE49-F238E27FC236}">
                <a16:creationId xmlns:a16="http://schemas.microsoft.com/office/drawing/2014/main" id="{460EA0A7-58F7-115D-FB2B-A1C065B7BFE1}"/>
              </a:ext>
            </a:extLst>
          </p:cNvPr>
          <p:cNvSpPr/>
          <p:nvPr/>
        </p:nvSpPr>
        <p:spPr>
          <a:xfrm>
            <a:off x="6676856" y="1432984"/>
            <a:ext cx="2010697" cy="548640"/>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USER PERSONA</a:t>
            </a:r>
          </a:p>
        </p:txBody>
      </p:sp>
      <p:sp>
        <p:nvSpPr>
          <p:cNvPr id="11" name="Text Placeholder 41">
            <a:extLst>
              <a:ext uri="{FF2B5EF4-FFF2-40B4-BE49-F238E27FC236}">
                <a16:creationId xmlns:a16="http://schemas.microsoft.com/office/drawing/2014/main" id="{6AAC6228-1EF2-3FA8-097D-5C1D7A7BD58D}"/>
              </a:ext>
            </a:extLst>
          </p:cNvPr>
          <p:cNvSpPr>
            <a:spLocks noGrp="1"/>
          </p:cNvSpPr>
          <p:nvPr>
            <p:ph type="body" sz="quarter" idx="41" hasCustomPrompt="1"/>
          </p:nvPr>
        </p:nvSpPr>
        <p:spPr>
          <a:xfrm>
            <a:off x="6672957" y="1596398"/>
            <a:ext cx="2013843" cy="38522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USE the solution</a:t>
            </a:r>
          </a:p>
        </p:txBody>
      </p:sp>
      <p:sp>
        <p:nvSpPr>
          <p:cNvPr id="21" name="Rectangle 20">
            <a:extLst>
              <a:ext uri="{FF2B5EF4-FFF2-40B4-BE49-F238E27FC236}">
                <a16:creationId xmlns:a16="http://schemas.microsoft.com/office/drawing/2014/main" id="{EB0E49BC-AEE8-D32E-61FC-75E4FD76E5DC}"/>
              </a:ext>
            </a:extLst>
          </p:cNvPr>
          <p:cNvSpPr/>
          <p:nvPr/>
        </p:nvSpPr>
        <p:spPr>
          <a:xfrm>
            <a:off x="6675873" y="4104186"/>
            <a:ext cx="2011680" cy="418012"/>
          </a:xfrm>
          <a:prstGeom prst="rect">
            <a:avLst/>
          </a:prstGeom>
          <a:solidFill>
            <a:schemeClr val="accent4">
              <a:lumMod val="20000"/>
              <a:lumOff val="80000"/>
            </a:schemeClr>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UPDATED BY</a:t>
            </a:r>
          </a:p>
        </p:txBody>
      </p:sp>
      <p:sp>
        <p:nvSpPr>
          <p:cNvPr id="25" name="Text Placeholder 41">
            <a:extLst>
              <a:ext uri="{FF2B5EF4-FFF2-40B4-BE49-F238E27FC236}">
                <a16:creationId xmlns:a16="http://schemas.microsoft.com/office/drawing/2014/main" id="{CA77F1F9-DEB9-89F7-3ECF-E71C4CA53559}"/>
              </a:ext>
            </a:extLst>
          </p:cNvPr>
          <p:cNvSpPr>
            <a:spLocks noGrp="1"/>
          </p:cNvSpPr>
          <p:nvPr>
            <p:ph type="body" sz="quarter" idx="40" hasCustomPrompt="1"/>
          </p:nvPr>
        </p:nvSpPr>
        <p:spPr>
          <a:xfrm>
            <a:off x="6672957" y="4298533"/>
            <a:ext cx="2022570" cy="223666"/>
          </a:xfrm>
          <a:prstGeom prst="rect">
            <a:avLst/>
          </a:prstGeom>
        </p:spPr>
        <p:txBody>
          <a:bodyPr anchor="t">
            <a:normAutofit/>
          </a:bodyPr>
          <a:lstStyle>
            <a:lvl1pPr>
              <a:spcAft>
                <a:spcPts val="300"/>
              </a:spcAft>
              <a:defRPr sz="1000" b="0" i="0">
                <a:latin typeface="+mn-lt"/>
              </a:defRPr>
            </a:lvl1pPr>
          </a:lstStyle>
          <a:p>
            <a:pPr lvl="0"/>
            <a:r>
              <a:rPr lang="en-US"/>
              <a:t>Name and date</a:t>
            </a:r>
          </a:p>
        </p:txBody>
      </p:sp>
      <p:sp>
        <p:nvSpPr>
          <p:cNvPr id="26" name="Rectangle 25">
            <a:extLst>
              <a:ext uri="{FF2B5EF4-FFF2-40B4-BE49-F238E27FC236}">
                <a16:creationId xmlns:a16="http://schemas.microsoft.com/office/drawing/2014/main" id="{57F2E70C-35A8-8F84-A1FE-D486117E8107}"/>
              </a:ext>
            </a:extLst>
          </p:cNvPr>
          <p:cNvSpPr/>
          <p:nvPr/>
        </p:nvSpPr>
        <p:spPr>
          <a:xfrm>
            <a:off x="6683846" y="71152"/>
            <a:ext cx="2011680" cy="3762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SUBMITTED BY</a:t>
            </a:r>
          </a:p>
        </p:txBody>
      </p:sp>
      <p:sp>
        <p:nvSpPr>
          <p:cNvPr id="28" name="Rectangle 27">
            <a:extLst>
              <a:ext uri="{FF2B5EF4-FFF2-40B4-BE49-F238E27FC236}">
                <a16:creationId xmlns:a16="http://schemas.microsoft.com/office/drawing/2014/main" id="{2535EE07-DA33-82E5-035F-0DB21F063477}"/>
              </a:ext>
            </a:extLst>
          </p:cNvPr>
          <p:cNvSpPr/>
          <p:nvPr/>
        </p:nvSpPr>
        <p:spPr>
          <a:xfrm>
            <a:off x="457201" y="3271091"/>
            <a:ext cx="6153912" cy="1251107"/>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CONTACT INFO </a:t>
            </a:r>
          </a:p>
        </p:txBody>
      </p:sp>
      <p:sp>
        <p:nvSpPr>
          <p:cNvPr id="29" name="Text Placeholder 41">
            <a:extLst>
              <a:ext uri="{FF2B5EF4-FFF2-40B4-BE49-F238E27FC236}">
                <a16:creationId xmlns:a16="http://schemas.microsoft.com/office/drawing/2014/main" id="{F4E162B2-054D-0C65-314B-0CF35E3CAA4A}"/>
              </a:ext>
            </a:extLst>
          </p:cNvPr>
          <p:cNvSpPr>
            <a:spLocks noGrp="1"/>
          </p:cNvSpPr>
          <p:nvPr>
            <p:ph type="body" sz="quarter" idx="42" hasCustomPrompt="1"/>
          </p:nvPr>
        </p:nvSpPr>
        <p:spPr>
          <a:xfrm>
            <a:off x="465925" y="3443788"/>
            <a:ext cx="6138709" cy="1078410"/>
          </a:xfrm>
          <a:prstGeom prst="rect">
            <a:avLst/>
          </a:prstGeom>
        </p:spPr>
        <p:txBody>
          <a:bodyPr wrap="square" lIns="45720" rIns="45720" anchor="t">
            <a:normAutofit/>
          </a:bodyPr>
          <a:lstStyle>
            <a:lvl1pPr>
              <a:spcAft>
                <a:spcPts val="300"/>
              </a:spcAft>
              <a:defRPr sz="1000" b="0" i="0">
                <a:latin typeface="+mn-lt"/>
              </a:defRPr>
            </a:lvl1pPr>
          </a:lstStyle>
          <a:p>
            <a:pPr lvl="0"/>
            <a:r>
              <a:rPr lang="en-US"/>
              <a:t>Names and emails of people we can contact for more information</a:t>
            </a:r>
          </a:p>
        </p:txBody>
      </p:sp>
      <p:sp>
        <p:nvSpPr>
          <p:cNvPr id="5" name="TextBox 4">
            <a:extLst>
              <a:ext uri="{FF2B5EF4-FFF2-40B4-BE49-F238E27FC236}">
                <a16:creationId xmlns:a16="http://schemas.microsoft.com/office/drawing/2014/main" id="{89C0ACF7-5916-A594-F45B-2F4C27D60277}"/>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0" i="0"/>
              <a:t>If you use some form of feature request such as this one, ask what type of people will BUY the solution, what type of people will USE the solution, and a description of one or more scenarios for the problem or issue. Ask for contact information so you can later learn more about what is being requested at the time you are considering solving the problem.</a:t>
            </a:r>
          </a:p>
        </p:txBody>
      </p:sp>
      <p:sp>
        <p:nvSpPr>
          <p:cNvPr id="9" name="Rectangle 8">
            <a:extLst>
              <a:ext uri="{FF2B5EF4-FFF2-40B4-BE49-F238E27FC236}">
                <a16:creationId xmlns:a16="http://schemas.microsoft.com/office/drawing/2014/main" id="{E1BA5B6A-DBAE-C986-9012-C58C7752C57A}"/>
              </a:ext>
            </a:extLst>
          </p:cNvPr>
          <p:cNvSpPr/>
          <p:nvPr/>
        </p:nvSpPr>
        <p:spPr>
          <a:xfrm>
            <a:off x="6676856" y="2033237"/>
            <a:ext cx="2010697" cy="1189414"/>
          </a:xfrm>
          <a:prstGeom prst="rect">
            <a:avLst/>
          </a:prstGeom>
          <a:solidFill>
            <a:schemeClr val="accent4">
              <a:lumMod val="20000"/>
              <a:lumOff val="80000"/>
            </a:schemeClr>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PROBLEM RATING</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1: Has a problem</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2: Is aware of the problem</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3: Is seeking a solution</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4: Has assembled a solution</a:t>
            </a:r>
          </a:p>
          <a:p>
            <a:pPr marL="122238" indent="0">
              <a:spcBef>
                <a:spcPts val="300"/>
              </a:spcBef>
              <a:spcAft>
                <a:spcPts val="0"/>
              </a:spcAft>
              <a:tabLst/>
            </a:pPr>
            <a:r>
              <a:rPr lang="en-US" sz="1000" b="0">
                <a:ln w="0">
                  <a:noFill/>
                </a:ln>
                <a:latin typeface="+mj-lt"/>
                <a:ea typeface="Calibri" charset="0"/>
                <a:cs typeface="Calibri" panose="020F0502020204030204" pitchFamily="34" charset="0"/>
              </a:rPr>
              <a:t>5: Has budgeted for a solution</a:t>
            </a:r>
          </a:p>
        </p:txBody>
      </p:sp>
      <p:sp>
        <p:nvSpPr>
          <p:cNvPr id="14" name="Text Placeholder 41">
            <a:extLst>
              <a:ext uri="{FF2B5EF4-FFF2-40B4-BE49-F238E27FC236}">
                <a16:creationId xmlns:a16="http://schemas.microsoft.com/office/drawing/2014/main" id="{D27A8B5A-A72F-7413-2D0B-A2559E0650B4}"/>
              </a:ext>
            </a:extLst>
          </p:cNvPr>
          <p:cNvSpPr>
            <a:spLocks noGrp="1"/>
          </p:cNvSpPr>
          <p:nvPr>
            <p:ph type="body" sz="quarter" idx="43" hasCustomPrompt="1"/>
          </p:nvPr>
        </p:nvSpPr>
        <p:spPr>
          <a:xfrm>
            <a:off x="8370368" y="2040171"/>
            <a:ext cx="316432" cy="283666"/>
          </a:xfrm>
          <a:prstGeom prst="rect">
            <a:avLst/>
          </a:prstGeom>
        </p:spPr>
        <p:txBody>
          <a:bodyPr wrap="square" lIns="45720" rIns="45720" anchor="t">
            <a:normAutofit/>
          </a:bodyPr>
          <a:lstStyle>
            <a:lvl1pPr algn="ctr">
              <a:spcAft>
                <a:spcPts val="300"/>
              </a:spcAft>
              <a:defRPr sz="1200" b="1" i="0">
                <a:latin typeface="+mn-lt"/>
              </a:defRPr>
            </a:lvl1pPr>
          </a:lstStyle>
          <a:p>
            <a:pPr lvl="0">
              <a:spcBef>
                <a:spcPts val="0"/>
              </a:spcBef>
            </a:pPr>
            <a:r>
              <a:rPr lang="en-US"/>
              <a:t>#</a:t>
            </a:r>
          </a:p>
        </p:txBody>
      </p:sp>
      <p:grpSp>
        <p:nvGrpSpPr>
          <p:cNvPr id="36" name="Group 35">
            <a:extLst>
              <a:ext uri="{FF2B5EF4-FFF2-40B4-BE49-F238E27FC236}">
                <a16:creationId xmlns:a16="http://schemas.microsoft.com/office/drawing/2014/main" id="{BB0CF828-F4B6-E4AF-77A6-28EA57B13B13}"/>
              </a:ext>
            </a:extLst>
          </p:cNvPr>
          <p:cNvGrpSpPr/>
          <p:nvPr/>
        </p:nvGrpSpPr>
        <p:grpSpPr>
          <a:xfrm>
            <a:off x="1026896" y="4840393"/>
            <a:ext cx="7090208" cy="200055"/>
            <a:chOff x="1234440" y="4840393"/>
            <a:chExt cx="7090208" cy="200055"/>
          </a:xfrm>
        </p:grpSpPr>
        <p:sp>
          <p:nvSpPr>
            <p:cNvPr id="37" name="TextBox 36">
              <a:extLst>
                <a:ext uri="{FF2B5EF4-FFF2-40B4-BE49-F238E27FC236}">
                  <a16:creationId xmlns:a16="http://schemas.microsoft.com/office/drawing/2014/main" id="{78F28151-01B7-3A59-A952-43C5B3176043}"/>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38" name="Picture 37">
              <a:extLst>
                <a:ext uri="{FF2B5EF4-FFF2-40B4-BE49-F238E27FC236}">
                  <a16:creationId xmlns:a16="http://schemas.microsoft.com/office/drawing/2014/main" id="{2936BF20-ED8A-0597-B8F6-1BA1CE47B5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15" name="Rectangle 14">
            <a:extLst>
              <a:ext uri="{FF2B5EF4-FFF2-40B4-BE49-F238E27FC236}">
                <a16:creationId xmlns:a16="http://schemas.microsoft.com/office/drawing/2014/main" id="{4D35BB60-93B2-3D19-48D5-A0BB0C91C123}"/>
              </a:ext>
            </a:extLst>
          </p:cNvPr>
          <p:cNvSpPr/>
          <p:nvPr/>
        </p:nvSpPr>
        <p:spPr>
          <a:xfrm>
            <a:off x="6676856" y="3274264"/>
            <a:ext cx="2010697" cy="778309"/>
          </a:xfrm>
          <a:prstGeom prst="rect">
            <a:avLst/>
          </a:prstGeom>
          <a:solidFill>
            <a:schemeClr val="accent4">
              <a:lumMod val="20000"/>
              <a:lumOff val="80000"/>
            </a:schemeClr>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STATUS	</a:t>
            </a:r>
          </a:p>
        </p:txBody>
      </p:sp>
      <p:sp>
        <p:nvSpPr>
          <p:cNvPr id="30" name="TextBox 29">
            <a:extLst>
              <a:ext uri="{FF2B5EF4-FFF2-40B4-BE49-F238E27FC236}">
                <a16:creationId xmlns:a16="http://schemas.microsoft.com/office/drawing/2014/main" id="{26687DD2-2B7E-0953-D33E-0EC3184C3983}"/>
              </a:ext>
            </a:extLst>
          </p:cNvPr>
          <p:cNvSpPr txBox="1"/>
          <p:nvPr/>
        </p:nvSpPr>
        <p:spPr>
          <a:xfrm>
            <a:off x="6692461" y="3389621"/>
            <a:ext cx="1994339" cy="637182"/>
          </a:xfrm>
          <a:prstGeom prst="rect">
            <a:avLst/>
          </a:prstGeom>
          <a:noFill/>
          <a:ln>
            <a:noFill/>
          </a:ln>
        </p:spPr>
        <p:txBody>
          <a:bodyPr wrap="square" rtlCol="0" anchor="ctr">
            <a:noAutofit/>
          </a:bodyPr>
          <a:lstStyle/>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PLANNED</a:t>
            </a:r>
          </a:p>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ACCEPTED FOR CONSIDERATION</a:t>
            </a:r>
          </a:p>
          <a:p>
            <a:pPr marL="170816" indent="-170816">
              <a:buSzPct val="100000"/>
              <a:buFont typeface="Wingdings" pitchFamily="2" charset="2"/>
              <a:buChar char="q"/>
            </a:pPr>
            <a:r>
              <a:rPr lang="en-US" sz="897" b="0" i="0">
                <a:solidFill>
                  <a:schemeClr val="tx1"/>
                </a:solidFill>
                <a:latin typeface="+mj-lt"/>
                <a:ea typeface="+mj-ea"/>
                <a:cs typeface="Calibri" panose="020F0502020204030204" pitchFamily="34" charset="0"/>
              </a:rPr>
              <a:t>REJECTED</a:t>
            </a:r>
          </a:p>
        </p:txBody>
      </p:sp>
      <p:sp>
        <p:nvSpPr>
          <p:cNvPr id="16" name="TextBox 15">
            <a:extLst>
              <a:ext uri="{FF2B5EF4-FFF2-40B4-BE49-F238E27FC236}">
                <a16:creationId xmlns:a16="http://schemas.microsoft.com/office/drawing/2014/main" id="{A3E040D1-55F8-878B-813D-4BDA697FC6AA}"/>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20" name="TextBox 19">
            <a:extLst>
              <a:ext uri="{FF2B5EF4-FFF2-40B4-BE49-F238E27FC236}">
                <a16:creationId xmlns:a16="http://schemas.microsoft.com/office/drawing/2014/main" id="{30C89923-12EF-FC7A-86CF-EE948DBC5A0E}"/>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31" name="TextBox 30">
            <a:extLst>
              <a:ext uri="{FF2B5EF4-FFF2-40B4-BE49-F238E27FC236}">
                <a16:creationId xmlns:a16="http://schemas.microsoft.com/office/drawing/2014/main" id="{095FE5AD-B40D-FCB1-33C1-0F6730BA63F5}"/>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33" name="TextBox 32">
            <a:extLst>
              <a:ext uri="{FF2B5EF4-FFF2-40B4-BE49-F238E27FC236}">
                <a16:creationId xmlns:a16="http://schemas.microsoft.com/office/drawing/2014/main" id="{ACACC7E0-F0D1-E8A1-C8BB-392033A97DFA}"/>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17" name="TextBox 16">
            <a:extLst>
              <a:ext uri="{FF2B5EF4-FFF2-40B4-BE49-F238E27FC236}">
                <a16:creationId xmlns:a16="http://schemas.microsoft.com/office/drawing/2014/main" id="{0CFC6B78-1F9F-7CB7-5EA7-B762B7E0A328}"/>
              </a:ext>
            </a:extLst>
          </p:cNvPr>
          <p:cNvSpPr txBox="1"/>
          <p:nvPr/>
        </p:nvSpPr>
        <p:spPr>
          <a:xfrm>
            <a:off x="6672957" y="621302"/>
            <a:ext cx="2032246"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by the product manager</a:t>
            </a:r>
          </a:p>
        </p:txBody>
      </p:sp>
      <p:sp>
        <p:nvSpPr>
          <p:cNvPr id="27" name="Text Placeholder 5">
            <a:extLst>
              <a:ext uri="{FF2B5EF4-FFF2-40B4-BE49-F238E27FC236}">
                <a16:creationId xmlns:a16="http://schemas.microsoft.com/office/drawing/2014/main" id="{491EAE7F-622E-C59F-0D56-4D2B241B2CF6}"/>
              </a:ext>
            </a:extLst>
          </p:cNvPr>
          <p:cNvSpPr>
            <a:spLocks noGrp="1"/>
          </p:cNvSpPr>
          <p:nvPr>
            <p:ph type="body" sz="quarter" idx="26" hasCustomPrompt="1"/>
          </p:nvPr>
        </p:nvSpPr>
        <p:spPr>
          <a:xfrm>
            <a:off x="6683846" y="235475"/>
            <a:ext cx="2011680" cy="21887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Name and date</a:t>
            </a:r>
          </a:p>
        </p:txBody>
      </p:sp>
    </p:spTree>
    <p:extLst>
      <p:ext uri="{BB962C8B-B14F-4D97-AF65-F5344CB8AC3E}">
        <p14:creationId xmlns:p14="http://schemas.microsoft.com/office/powerpoint/2010/main" val="208723189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roblem_Story">
    <p:bg>
      <p:bgPr>
        <a:solidFill>
          <a:schemeClr val="bg2"/>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C513EE3-005C-BFBC-B442-98DA4B7E92A7}"/>
              </a:ext>
            </a:extLst>
          </p:cNvPr>
          <p:cNvSpPr/>
          <p:nvPr/>
        </p:nvSpPr>
        <p:spPr>
          <a:xfrm>
            <a:off x="6676719" y="3240891"/>
            <a:ext cx="2011680" cy="1280160"/>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MEASURE OF SUCCESS</a:t>
            </a:r>
          </a:p>
        </p:txBody>
      </p:sp>
      <p:sp>
        <p:nvSpPr>
          <p:cNvPr id="41" name="Rectangle 40">
            <a:extLst>
              <a:ext uri="{FF2B5EF4-FFF2-40B4-BE49-F238E27FC236}">
                <a16:creationId xmlns:a16="http://schemas.microsoft.com/office/drawing/2014/main" id="{52DFF9F2-A792-F9C8-CD9D-2E0847EA29DB}"/>
              </a:ext>
            </a:extLst>
          </p:cNvPr>
          <p:cNvSpPr/>
          <p:nvPr/>
        </p:nvSpPr>
        <p:spPr>
          <a:xfrm>
            <a:off x="6675324" y="1109810"/>
            <a:ext cx="2011680" cy="2061345"/>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ACCEPTANCE CRITERIA</a:t>
            </a:r>
          </a:p>
        </p:txBody>
      </p:sp>
      <p:sp>
        <p:nvSpPr>
          <p:cNvPr id="36" name="Rectangle 35">
            <a:extLst>
              <a:ext uri="{FF2B5EF4-FFF2-40B4-BE49-F238E27FC236}">
                <a16:creationId xmlns:a16="http://schemas.microsoft.com/office/drawing/2014/main" id="{041CCD62-D2B2-8C43-48FE-881989E0F944}"/>
              </a:ext>
            </a:extLst>
          </p:cNvPr>
          <p:cNvSpPr/>
          <p:nvPr/>
        </p:nvSpPr>
        <p:spPr>
          <a:xfrm>
            <a:off x="4591970" y="3240891"/>
            <a:ext cx="2011680" cy="1280160"/>
          </a:xfrm>
          <a:prstGeom prst="rect">
            <a:avLst/>
          </a:prstGeom>
          <a:solidFill>
            <a:schemeClr val="accent4">
              <a:lumMod val="20000"/>
              <a:lumOff val="80000"/>
            </a:schemeClr>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OUTCOME</a:t>
            </a:r>
          </a:p>
        </p:txBody>
      </p:sp>
      <p:sp>
        <p:nvSpPr>
          <p:cNvPr id="37" name="Rectangle 36">
            <a:extLst>
              <a:ext uri="{FF2B5EF4-FFF2-40B4-BE49-F238E27FC236}">
                <a16:creationId xmlns:a16="http://schemas.microsoft.com/office/drawing/2014/main" id="{B871535E-7E1A-4E10-B61D-67D034C0B54D}"/>
              </a:ext>
            </a:extLst>
          </p:cNvPr>
          <p:cNvSpPr/>
          <p:nvPr/>
        </p:nvSpPr>
        <p:spPr>
          <a:xfrm>
            <a:off x="457200" y="3240891"/>
            <a:ext cx="2011680" cy="1280160"/>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MARKET EVIDENCE</a:t>
            </a:r>
            <a:endParaRPr lang="en-US" sz="800" b="1" i="0" cap="none" spc="0">
              <a:ln w="0">
                <a:noFill/>
              </a:ln>
              <a:solidFill>
                <a:schemeClr val="tx1"/>
              </a:solidFill>
              <a:latin typeface="+mj-lt"/>
              <a:ea typeface="+mj-ea"/>
              <a:cs typeface="Calibri" panose="020F0502020204030204" pitchFamily="34" charset="0"/>
            </a:endParaRPr>
          </a:p>
        </p:txBody>
      </p:sp>
      <p:sp>
        <p:nvSpPr>
          <p:cNvPr id="38" name="Rectangle 37">
            <a:extLst>
              <a:ext uri="{FF2B5EF4-FFF2-40B4-BE49-F238E27FC236}">
                <a16:creationId xmlns:a16="http://schemas.microsoft.com/office/drawing/2014/main" id="{27DF4EA1-D74A-F67E-4158-2B15A6FB2FD3}"/>
              </a:ext>
            </a:extLst>
          </p:cNvPr>
          <p:cNvSpPr/>
          <p:nvPr/>
        </p:nvSpPr>
        <p:spPr>
          <a:xfrm>
            <a:off x="2518993" y="3240891"/>
            <a:ext cx="2011680" cy="1280160"/>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cap="none" spc="0">
                <a:ln w="0">
                  <a:noFill/>
                </a:ln>
                <a:solidFill>
                  <a:schemeClr val="tx1"/>
                </a:solidFill>
                <a:latin typeface="+mj-lt"/>
                <a:ea typeface="+mj-ea"/>
                <a:cs typeface="Calibri" panose="020F0502020204030204" pitchFamily="34" charset="0"/>
              </a:rPr>
              <a:t>WHO TO CONTACT</a:t>
            </a:r>
          </a:p>
        </p:txBody>
      </p:sp>
      <p:sp>
        <p:nvSpPr>
          <p:cNvPr id="39" name="Rectangle 38">
            <a:extLst>
              <a:ext uri="{FF2B5EF4-FFF2-40B4-BE49-F238E27FC236}">
                <a16:creationId xmlns:a16="http://schemas.microsoft.com/office/drawing/2014/main" id="{47908099-F198-B0E9-BD42-AA3661AB40DA}"/>
              </a:ext>
            </a:extLst>
          </p:cNvPr>
          <p:cNvSpPr/>
          <p:nvPr/>
        </p:nvSpPr>
        <p:spPr>
          <a:xfrm>
            <a:off x="457200" y="679450"/>
            <a:ext cx="4073473" cy="3657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kern="1200">
                <a:solidFill>
                  <a:schemeClr val="tx1"/>
                </a:solidFill>
                <a:latin typeface="+mj-lt"/>
                <a:ea typeface="+mj-ea"/>
                <a:cs typeface="Calibri" panose="020F0502020204030204" pitchFamily="34" charset="0"/>
              </a:rPr>
              <a:t>PROBLEM</a:t>
            </a:r>
          </a:p>
        </p:txBody>
      </p:sp>
      <p:sp>
        <p:nvSpPr>
          <p:cNvPr id="40" name="Rectangle 39">
            <a:extLst>
              <a:ext uri="{FF2B5EF4-FFF2-40B4-BE49-F238E27FC236}">
                <a16:creationId xmlns:a16="http://schemas.microsoft.com/office/drawing/2014/main" id="{6C808B13-A71E-E656-1353-B04BC1A0A6E7}"/>
              </a:ext>
            </a:extLst>
          </p:cNvPr>
          <p:cNvSpPr/>
          <p:nvPr/>
        </p:nvSpPr>
        <p:spPr>
          <a:xfrm>
            <a:off x="457200" y="1111343"/>
            <a:ext cx="4073473" cy="62568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ln w="0">
                  <a:noFill/>
                </a:ln>
                <a:solidFill>
                  <a:schemeClr val="tx1"/>
                </a:solidFill>
                <a:latin typeface="+mj-lt"/>
                <a:ea typeface="+mj-ea"/>
                <a:cs typeface="Calibri" panose="020F0502020204030204" pitchFamily="34" charset="0"/>
              </a:rPr>
              <a:t>PERSONAS</a:t>
            </a:r>
            <a:endParaRPr lang="en-US" sz="800" b="1" i="0" cap="none" spc="0">
              <a:ln w="0">
                <a:noFill/>
              </a:ln>
              <a:solidFill>
                <a:schemeClr val="tx1"/>
              </a:solidFill>
              <a:latin typeface="+mj-lt"/>
              <a:ea typeface="+mj-ea"/>
              <a:cs typeface="Calibri" panose="020F0502020204030204" pitchFamily="34" charset="0"/>
            </a:endParaRPr>
          </a:p>
        </p:txBody>
      </p:sp>
      <p:sp>
        <p:nvSpPr>
          <p:cNvPr id="43" name="Rectangle 42">
            <a:extLst>
              <a:ext uri="{FF2B5EF4-FFF2-40B4-BE49-F238E27FC236}">
                <a16:creationId xmlns:a16="http://schemas.microsoft.com/office/drawing/2014/main" id="{FA789830-E520-A0BC-2F3B-99D400BFD7FC}"/>
              </a:ext>
            </a:extLst>
          </p:cNvPr>
          <p:cNvSpPr/>
          <p:nvPr/>
        </p:nvSpPr>
        <p:spPr>
          <a:xfrm>
            <a:off x="457200" y="1803159"/>
            <a:ext cx="4073473" cy="1371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solidFill>
                  <a:schemeClr val="tx1"/>
                </a:solidFill>
                <a:latin typeface="+mj-lt"/>
                <a:ea typeface="+mj-ea"/>
              </a:rPr>
              <a:t>SCENARIO</a:t>
            </a:r>
            <a:endParaRPr lang="en-US" sz="800" b="1" i="0" cap="none" spc="0">
              <a:ln w="0">
                <a:noFill/>
              </a:ln>
              <a:solidFill>
                <a:schemeClr val="tx1"/>
              </a:solidFill>
              <a:latin typeface="+mj-lt"/>
              <a:ea typeface="+mj-ea"/>
              <a:cs typeface="Calibri" panose="020F0502020204030204" pitchFamily="34" charset="0"/>
            </a:endParaRPr>
          </a:p>
        </p:txBody>
      </p:sp>
      <p:sp>
        <p:nvSpPr>
          <p:cNvPr id="47" name="Rectangle 46">
            <a:extLst>
              <a:ext uri="{FF2B5EF4-FFF2-40B4-BE49-F238E27FC236}">
                <a16:creationId xmlns:a16="http://schemas.microsoft.com/office/drawing/2014/main" id="{F7EA5F66-2E97-18DC-51BA-2624D4653A68}"/>
              </a:ext>
            </a:extLst>
          </p:cNvPr>
          <p:cNvSpPr/>
          <p:nvPr/>
        </p:nvSpPr>
        <p:spPr>
          <a:xfrm>
            <a:off x="4591970" y="1110374"/>
            <a:ext cx="2012816" cy="2064049"/>
          </a:xfrm>
          <a:prstGeom prst="rect">
            <a:avLst/>
          </a:prstGeom>
          <a:solidFill>
            <a:schemeClr val="accent4">
              <a:lumMod val="20000"/>
              <a:lumOff val="80000"/>
            </a:schemeClr>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POTENTIAL SOLUTION</a:t>
            </a:r>
            <a:endParaRPr lang="en-US" sz="600" b="0" i="0" cap="none" spc="0">
              <a:ln w="0">
                <a:noFill/>
              </a:ln>
              <a:solidFill>
                <a:schemeClr val="tx1"/>
              </a:solidFill>
              <a:latin typeface="+mj-lt"/>
              <a:ea typeface="+mj-ea"/>
              <a:cs typeface="Calibri" panose="020F0502020204030204" pitchFamily="34" charset="0"/>
            </a:endParaRPr>
          </a:p>
        </p:txBody>
      </p:sp>
      <p:sp>
        <p:nvSpPr>
          <p:cNvPr id="9" name="Text Placeholder 5">
            <a:extLst>
              <a:ext uri="{FF2B5EF4-FFF2-40B4-BE49-F238E27FC236}">
                <a16:creationId xmlns:a16="http://schemas.microsoft.com/office/drawing/2014/main" id="{45F6FDE9-5356-1C93-8460-9211AFE47038}"/>
              </a:ext>
            </a:extLst>
          </p:cNvPr>
          <p:cNvSpPr>
            <a:spLocks noGrp="1"/>
          </p:cNvSpPr>
          <p:nvPr>
            <p:ph type="body" sz="quarter" idx="27" hasCustomPrompt="1"/>
          </p:nvPr>
        </p:nvSpPr>
        <p:spPr>
          <a:xfrm>
            <a:off x="1060057" y="1111027"/>
            <a:ext cx="3460239" cy="63023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6858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a:t>Define the persona concerned about this problem</a:t>
            </a:r>
          </a:p>
        </p:txBody>
      </p:sp>
      <p:sp>
        <p:nvSpPr>
          <p:cNvPr id="10" name="Text Placeholder 5">
            <a:extLst>
              <a:ext uri="{FF2B5EF4-FFF2-40B4-BE49-F238E27FC236}">
                <a16:creationId xmlns:a16="http://schemas.microsoft.com/office/drawing/2014/main" id="{7AE2FF73-DA42-D474-7869-2236EA1DAA42}"/>
              </a:ext>
            </a:extLst>
          </p:cNvPr>
          <p:cNvSpPr>
            <a:spLocks noGrp="1"/>
          </p:cNvSpPr>
          <p:nvPr>
            <p:ph type="body" sz="quarter" idx="28" hasCustomPrompt="1"/>
          </p:nvPr>
        </p:nvSpPr>
        <p:spPr>
          <a:xfrm>
            <a:off x="1065414" y="675393"/>
            <a:ext cx="3466742" cy="36576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Short name of the problem</a:t>
            </a:r>
          </a:p>
        </p:txBody>
      </p:sp>
      <p:sp>
        <p:nvSpPr>
          <p:cNvPr id="12" name="Text Placeholder 5">
            <a:extLst>
              <a:ext uri="{FF2B5EF4-FFF2-40B4-BE49-F238E27FC236}">
                <a16:creationId xmlns:a16="http://schemas.microsoft.com/office/drawing/2014/main" id="{4B10C781-F3E5-D951-A38F-EB0676E912DC}"/>
              </a:ext>
            </a:extLst>
          </p:cNvPr>
          <p:cNvSpPr>
            <a:spLocks noGrp="1"/>
          </p:cNvSpPr>
          <p:nvPr>
            <p:ph type="body" sz="quarter" idx="39" hasCustomPrompt="1"/>
          </p:nvPr>
        </p:nvSpPr>
        <p:spPr>
          <a:xfrm>
            <a:off x="460693" y="1972346"/>
            <a:ext cx="4064323" cy="120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the usage scenario that occurs when the person experiences the problem. Include points of friction that occur.</a:t>
            </a:r>
          </a:p>
        </p:txBody>
      </p:sp>
      <p:sp>
        <p:nvSpPr>
          <p:cNvPr id="13" name="TextBox 12">
            <a:extLst>
              <a:ext uri="{FF2B5EF4-FFF2-40B4-BE49-F238E27FC236}">
                <a16:creationId xmlns:a16="http://schemas.microsoft.com/office/drawing/2014/main" id="{1536EDDC-4D6D-C3C0-FE63-30D28668AFC8}"/>
              </a:ext>
            </a:extLst>
          </p:cNvPr>
          <p:cNvSpPr txBox="1"/>
          <p:nvPr/>
        </p:nvSpPr>
        <p:spPr>
          <a:xfrm>
            <a:off x="374904" y="91440"/>
            <a:ext cx="3895344" cy="457200"/>
          </a:xfrm>
          <a:prstGeom prst="rect">
            <a:avLst/>
          </a:prstGeom>
          <a:noFill/>
        </p:spPr>
        <p:txBody>
          <a:bodyPr wrap="square" anchor="ctr">
            <a:normAutofit/>
          </a:bodyPr>
          <a:lstStyle>
            <a:defPPr>
              <a:defRPr lang="en-US"/>
            </a:defPPr>
            <a:lvl1pPr>
              <a:defRPr sz="2400" b="0" i="0">
                <a:latin typeface="+mj-lt"/>
                <a:ea typeface="+mj-ea"/>
                <a:cs typeface="Calibri" panose="020F0502020204030204" pitchFamily="34" charset="0"/>
              </a:defRPr>
            </a:lvl1pPr>
          </a:lstStyle>
          <a:p>
            <a:pPr lvl="0"/>
            <a:r>
              <a:rPr lang="en-US" sz="1800"/>
              <a:t>Problem Story</a:t>
            </a:r>
          </a:p>
        </p:txBody>
      </p:sp>
      <p:sp>
        <p:nvSpPr>
          <p:cNvPr id="14" name="Rectangle 13">
            <a:extLst>
              <a:ext uri="{FF2B5EF4-FFF2-40B4-BE49-F238E27FC236}">
                <a16:creationId xmlns:a16="http://schemas.microsoft.com/office/drawing/2014/main" id="{71CDC230-A37C-DA10-F8B8-840AB588C8B0}"/>
              </a:ext>
            </a:extLst>
          </p:cNvPr>
          <p:cNvSpPr/>
          <p:nvPr/>
        </p:nvSpPr>
        <p:spPr>
          <a:xfrm>
            <a:off x="6675323" y="64946"/>
            <a:ext cx="2011681" cy="365161"/>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15" name="Text Placeholder 5">
            <a:extLst>
              <a:ext uri="{FF2B5EF4-FFF2-40B4-BE49-F238E27FC236}">
                <a16:creationId xmlns:a16="http://schemas.microsoft.com/office/drawing/2014/main" id="{2B0E8C3E-7259-6FED-DF42-E502178CF45B}"/>
              </a:ext>
            </a:extLst>
          </p:cNvPr>
          <p:cNvSpPr>
            <a:spLocks noGrp="1"/>
          </p:cNvSpPr>
          <p:nvPr>
            <p:ph type="body" sz="quarter" idx="26" hasCustomPrompt="1"/>
          </p:nvPr>
        </p:nvSpPr>
        <p:spPr>
          <a:xfrm>
            <a:off x="6675322" y="226989"/>
            <a:ext cx="2011682" cy="201067"/>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18" name="TextBox 17">
            <a:extLst>
              <a:ext uri="{FF2B5EF4-FFF2-40B4-BE49-F238E27FC236}">
                <a16:creationId xmlns:a16="http://schemas.microsoft.com/office/drawing/2014/main" id="{0B68C4EC-810D-E0D0-D20B-8649DC01623B}"/>
              </a:ext>
            </a:extLst>
          </p:cNvPr>
          <p:cNvSpPr txBox="1"/>
          <p:nvPr/>
        </p:nvSpPr>
        <p:spPr>
          <a:xfrm>
            <a:off x="213610" y="2304738"/>
            <a:ext cx="0" cy="0"/>
          </a:xfrm>
          <a:prstGeom prst="rect">
            <a:avLst/>
          </a:prstGeom>
          <a:noFill/>
        </p:spPr>
        <p:txBody>
          <a:bodyPr wrap="none" rtlCol="0" anchor="ctr">
            <a:normAutofit fontScale="25000" lnSpcReduction="20000"/>
          </a:bodyPr>
          <a:lstStyle/>
          <a:p>
            <a:endParaRPr lang="en-US" sz="1346" b="0" i="0">
              <a:solidFill>
                <a:schemeClr val="tx2"/>
              </a:solidFill>
              <a:latin typeface="+mj-lt"/>
              <a:ea typeface="Century Gothic" charset="0"/>
              <a:cs typeface="Calibri" panose="020F0502020204030204" pitchFamily="34" charset="0"/>
            </a:endParaRPr>
          </a:p>
        </p:txBody>
      </p:sp>
      <p:sp>
        <p:nvSpPr>
          <p:cNvPr id="19" name="Text Placeholder 5">
            <a:extLst>
              <a:ext uri="{FF2B5EF4-FFF2-40B4-BE49-F238E27FC236}">
                <a16:creationId xmlns:a16="http://schemas.microsoft.com/office/drawing/2014/main" id="{55DB1C08-C9C9-5C10-48C8-B83530370F7F}"/>
              </a:ext>
            </a:extLst>
          </p:cNvPr>
          <p:cNvSpPr>
            <a:spLocks noGrp="1"/>
          </p:cNvSpPr>
          <p:nvPr>
            <p:ph type="body" sz="quarter" idx="37" hasCustomPrompt="1"/>
          </p:nvPr>
        </p:nvSpPr>
        <p:spPr>
          <a:xfrm>
            <a:off x="4587327" y="3398323"/>
            <a:ext cx="2011680" cy="1122728"/>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How this capability will improve the situation</a:t>
            </a:r>
          </a:p>
        </p:txBody>
      </p:sp>
      <p:sp>
        <p:nvSpPr>
          <p:cNvPr id="20" name="Text Placeholder 5">
            <a:extLst>
              <a:ext uri="{FF2B5EF4-FFF2-40B4-BE49-F238E27FC236}">
                <a16:creationId xmlns:a16="http://schemas.microsoft.com/office/drawing/2014/main" id="{8B582315-749A-B1DA-1AD5-B0C53F189D39}"/>
              </a:ext>
            </a:extLst>
          </p:cNvPr>
          <p:cNvSpPr>
            <a:spLocks noGrp="1"/>
          </p:cNvSpPr>
          <p:nvPr>
            <p:ph type="body" sz="quarter" idx="40" hasCustomPrompt="1"/>
          </p:nvPr>
        </p:nvSpPr>
        <p:spPr>
          <a:xfrm>
            <a:off x="6669996" y="1306853"/>
            <a:ext cx="2011680" cy="1864302"/>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and must NOT occur to address this problem</a:t>
            </a:r>
          </a:p>
        </p:txBody>
      </p:sp>
      <p:sp>
        <p:nvSpPr>
          <p:cNvPr id="22" name="Text Placeholder 5">
            <a:extLst>
              <a:ext uri="{FF2B5EF4-FFF2-40B4-BE49-F238E27FC236}">
                <a16:creationId xmlns:a16="http://schemas.microsoft.com/office/drawing/2014/main" id="{D0298921-ED81-7EA4-62EA-B5C1E768940D}"/>
              </a:ext>
            </a:extLst>
          </p:cNvPr>
          <p:cNvSpPr>
            <a:spLocks noGrp="1"/>
          </p:cNvSpPr>
          <p:nvPr>
            <p:ph type="body" sz="quarter" idx="44" hasCustomPrompt="1"/>
          </p:nvPr>
        </p:nvSpPr>
        <p:spPr>
          <a:xfrm>
            <a:off x="6679516" y="3398323"/>
            <a:ext cx="2006087" cy="1109609"/>
          </a:xfrm>
          <a:prstGeom prst="rect">
            <a:avLst/>
          </a:prstGeom>
          <a:noFill/>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ln w="0">
                  <a:noFill/>
                </a:ln>
                <a:solidFill>
                  <a:schemeClr val="tx1"/>
                </a:solidFill>
                <a:latin typeface="+mn-lt"/>
                <a:ea typeface="ＭＳ Ｐゴシック" charset="0"/>
                <a:cs typeface="Calibri" panose="020F0502020204030204" pitchFamily="34" charset="0"/>
              </a:rPr>
              <a:t>How we will measure successful resolution of the problem</a:t>
            </a:r>
            <a:endParaRPr lang="en-US" sz="1000" b="0" i="0" kern="1200">
              <a:solidFill>
                <a:schemeClr val="tx1"/>
              </a:solidFill>
              <a:latin typeface="+mn-lt"/>
              <a:ea typeface="ＭＳ Ｐゴシック" charset="0"/>
              <a:cs typeface="ＭＳ Ｐゴシック" charset="0"/>
            </a:endParaRPr>
          </a:p>
        </p:txBody>
      </p:sp>
      <p:sp>
        <p:nvSpPr>
          <p:cNvPr id="28" name="Text Placeholder 5">
            <a:extLst>
              <a:ext uri="{FF2B5EF4-FFF2-40B4-BE49-F238E27FC236}">
                <a16:creationId xmlns:a16="http://schemas.microsoft.com/office/drawing/2014/main" id="{8FAAD652-C40D-99E1-3C96-4407F4489F95}"/>
              </a:ext>
            </a:extLst>
          </p:cNvPr>
          <p:cNvSpPr>
            <a:spLocks noGrp="1"/>
          </p:cNvSpPr>
          <p:nvPr>
            <p:ph type="body" sz="quarter" idx="45" hasCustomPrompt="1"/>
          </p:nvPr>
        </p:nvSpPr>
        <p:spPr>
          <a:xfrm>
            <a:off x="4587327" y="1307607"/>
            <a:ext cx="2012131" cy="1867467"/>
          </a:xfrm>
          <a:prstGeom prst="rect">
            <a:avLst/>
          </a:prstGeom>
          <a:noFill/>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What we might do to address this problem. </a:t>
            </a:r>
          </a:p>
        </p:txBody>
      </p:sp>
      <p:sp>
        <p:nvSpPr>
          <p:cNvPr id="2" name="TextBox 1">
            <a:extLst>
              <a:ext uri="{FF2B5EF4-FFF2-40B4-BE49-F238E27FC236}">
                <a16:creationId xmlns:a16="http://schemas.microsoft.com/office/drawing/2014/main" id="{5B1C4AD7-7DC0-1D81-0CF7-595763F92691}"/>
              </a:ext>
            </a:extLst>
          </p:cNvPr>
          <p:cNvSpPr txBox="1"/>
          <p:nvPr/>
        </p:nvSpPr>
        <p:spPr>
          <a:xfrm>
            <a:off x="384048" y="457200"/>
            <a:ext cx="3976751" cy="201066"/>
          </a:xfrm>
          <a:prstGeom prst="rect">
            <a:avLst/>
          </a:prstGeom>
          <a:noFill/>
        </p:spPr>
        <p:txBody>
          <a:bodyPr wrap="square" rtlCol="0" anchor="ctr">
            <a:noAutofit/>
          </a:bodyPr>
          <a:lstStyle/>
          <a:p>
            <a:pPr algn="l"/>
            <a:r>
              <a:rPr lang="en-US" sz="900" b="0" i="0">
                <a:latin typeface="Calibri" panose="020F0502020204030204" pitchFamily="34" charset="0"/>
                <a:ea typeface="Century Gothic" charset="0"/>
                <a:cs typeface="Calibri" panose="020F0502020204030204" pitchFamily="34" charset="0"/>
              </a:rPr>
              <a:t>Define the characteristics of a customer problem to be solved</a:t>
            </a:r>
          </a:p>
        </p:txBody>
      </p:sp>
      <p:sp>
        <p:nvSpPr>
          <p:cNvPr id="31" name="TextBox 30">
            <a:extLst>
              <a:ext uri="{FF2B5EF4-FFF2-40B4-BE49-F238E27FC236}">
                <a16:creationId xmlns:a16="http://schemas.microsoft.com/office/drawing/2014/main" id="{6256B84F-5A13-8272-F82B-063D885B6E7E}"/>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marL="0" marR="0" lvl="0" indent="0" algn="l" defTabSz="457189" rtl="0" eaLnBrk="1" fontAlgn="base" latinLnBrk="0" hangingPunct="1">
              <a:lnSpc>
                <a:spcPct val="100000"/>
              </a:lnSpc>
              <a:spcBef>
                <a:spcPct val="0"/>
              </a:spcBef>
              <a:spcAft>
                <a:spcPts val="300"/>
              </a:spcAft>
              <a:buClrTx/>
              <a:buSzTx/>
              <a:buFontTx/>
              <a:buNone/>
              <a:tabLst/>
              <a:defRPr/>
            </a:pPr>
            <a:r>
              <a:rPr lang="en-US" b="0" i="0"/>
              <a:t>Good stories describe problems, not features or solutions. Use Problem Stories to aggregate problems from multiple sources. Provide scenarios that illustrate the problem. Define one or more potential solutions, working with your creation team. Product managers lead definition of the problem; creation teams lead definition of the solution.</a:t>
            </a:r>
          </a:p>
        </p:txBody>
      </p:sp>
      <p:sp>
        <p:nvSpPr>
          <p:cNvPr id="5" name="Text Placeholder 5">
            <a:extLst>
              <a:ext uri="{FF2B5EF4-FFF2-40B4-BE49-F238E27FC236}">
                <a16:creationId xmlns:a16="http://schemas.microsoft.com/office/drawing/2014/main" id="{F81AACB7-1FD8-0D3C-0127-AA5CF586F820}"/>
              </a:ext>
            </a:extLst>
          </p:cNvPr>
          <p:cNvSpPr>
            <a:spLocks noGrp="1"/>
          </p:cNvSpPr>
          <p:nvPr>
            <p:ph type="body" sz="quarter" idx="46" hasCustomPrompt="1"/>
          </p:nvPr>
        </p:nvSpPr>
        <p:spPr>
          <a:xfrm>
            <a:off x="472966" y="3398323"/>
            <a:ext cx="1995914" cy="112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Qualitative and quantitative examples such as 30% of our customers or the top 5 customers in our # 1 segment</a:t>
            </a:r>
          </a:p>
        </p:txBody>
      </p:sp>
      <p:sp>
        <p:nvSpPr>
          <p:cNvPr id="17" name="Text Placeholder 5">
            <a:extLst>
              <a:ext uri="{FF2B5EF4-FFF2-40B4-BE49-F238E27FC236}">
                <a16:creationId xmlns:a16="http://schemas.microsoft.com/office/drawing/2014/main" id="{549CC742-3A2F-D336-C7FC-E8DA496E355E}"/>
              </a:ext>
            </a:extLst>
          </p:cNvPr>
          <p:cNvSpPr>
            <a:spLocks noGrp="1"/>
          </p:cNvSpPr>
          <p:nvPr>
            <p:ph type="body" sz="quarter" idx="47" hasCustomPrompt="1"/>
          </p:nvPr>
        </p:nvSpPr>
        <p:spPr>
          <a:xfrm>
            <a:off x="2519677" y="3402344"/>
            <a:ext cx="2010996" cy="112272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Provide 3-5 names and email addresses of people who have experienced this problem</a:t>
            </a:r>
          </a:p>
        </p:txBody>
      </p:sp>
      <p:sp>
        <p:nvSpPr>
          <p:cNvPr id="29" name="Rectangle 28">
            <a:extLst>
              <a:ext uri="{FF2B5EF4-FFF2-40B4-BE49-F238E27FC236}">
                <a16:creationId xmlns:a16="http://schemas.microsoft.com/office/drawing/2014/main" id="{39093CD7-8321-12DB-8101-B3851EB7EB58}"/>
              </a:ext>
            </a:extLst>
          </p:cNvPr>
          <p:cNvSpPr/>
          <p:nvPr/>
        </p:nvSpPr>
        <p:spPr>
          <a:xfrm>
            <a:off x="4587327" y="64945"/>
            <a:ext cx="2011680" cy="365161"/>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0" name="Text Placeholder 5">
            <a:extLst>
              <a:ext uri="{FF2B5EF4-FFF2-40B4-BE49-F238E27FC236}">
                <a16:creationId xmlns:a16="http://schemas.microsoft.com/office/drawing/2014/main" id="{41FC602E-1DA5-854F-3851-8D93F6631664}"/>
              </a:ext>
            </a:extLst>
          </p:cNvPr>
          <p:cNvSpPr>
            <a:spLocks noGrp="1"/>
          </p:cNvSpPr>
          <p:nvPr>
            <p:ph type="body" sz="quarter" idx="32" hasCustomPrompt="1"/>
          </p:nvPr>
        </p:nvSpPr>
        <p:spPr>
          <a:xfrm>
            <a:off x="4587327" y="226991"/>
            <a:ext cx="2011680" cy="20106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grpSp>
        <p:nvGrpSpPr>
          <p:cNvPr id="44" name="Group 43">
            <a:extLst>
              <a:ext uri="{FF2B5EF4-FFF2-40B4-BE49-F238E27FC236}">
                <a16:creationId xmlns:a16="http://schemas.microsoft.com/office/drawing/2014/main" id="{45653A39-ADB4-D1BD-4836-D88D4A2948F1}"/>
              </a:ext>
            </a:extLst>
          </p:cNvPr>
          <p:cNvGrpSpPr/>
          <p:nvPr/>
        </p:nvGrpSpPr>
        <p:grpSpPr>
          <a:xfrm>
            <a:off x="1026896" y="4840393"/>
            <a:ext cx="7090208" cy="200055"/>
            <a:chOff x="1234440" y="4840393"/>
            <a:chExt cx="7090208" cy="200055"/>
          </a:xfrm>
        </p:grpSpPr>
        <p:sp>
          <p:nvSpPr>
            <p:cNvPr id="45" name="TextBox 44">
              <a:extLst>
                <a:ext uri="{FF2B5EF4-FFF2-40B4-BE49-F238E27FC236}">
                  <a16:creationId xmlns:a16="http://schemas.microsoft.com/office/drawing/2014/main" id="{B6530D73-580F-0355-232B-D889D997246C}"/>
                </a:ext>
              </a:extLst>
            </p:cNvPr>
            <p:cNvSpPr txBox="1"/>
            <p:nvPr/>
          </p:nvSpPr>
          <p:spPr>
            <a:xfrm>
              <a:off x="1234440" y="4840393"/>
              <a:ext cx="6675120" cy="200055"/>
            </a:xfrm>
            <a:prstGeom prst="rect">
              <a:avLst/>
            </a:prstGeom>
            <a:noFill/>
          </p:spPr>
          <p:txBody>
            <a:bodyPr wrap="square" rtlCol="0" anchor="ctr">
              <a:spAutoFit/>
            </a:bodyPr>
            <a:lstStyle/>
            <a:p>
              <a:pPr algn="ctr"/>
              <a:r>
                <a:rPr lang="en-US" sz="700" b="0" i="0">
                  <a:solidFill>
                    <a:schemeClr val="tx1"/>
                  </a:solidFill>
                  <a:latin typeface="+mn-lt"/>
                </a:rPr>
                <a:t>This template was developed by Product Growth Leaders for Quartz Open Framework and is provided under a Creative Commons Attribution-</a:t>
              </a:r>
              <a:r>
                <a:rPr lang="en-US" sz="700" b="0" i="0" err="1">
                  <a:solidFill>
                    <a:schemeClr val="tx1"/>
                  </a:solidFill>
                  <a:latin typeface="+mn-lt"/>
                </a:rPr>
                <a:t>ShareAlike</a:t>
              </a:r>
              <a:r>
                <a:rPr lang="en-US" sz="700" b="0" i="0">
                  <a:solidFill>
                    <a:schemeClr val="tx1"/>
                  </a:solidFill>
                  <a:latin typeface="+mn-lt"/>
                </a:rPr>
                <a:t> 4.0 International License.</a:t>
              </a:r>
            </a:p>
          </p:txBody>
        </p:sp>
        <p:pic>
          <p:nvPicPr>
            <p:cNvPr id="46" name="Picture 45">
              <a:extLst>
                <a:ext uri="{FF2B5EF4-FFF2-40B4-BE49-F238E27FC236}">
                  <a16:creationId xmlns:a16="http://schemas.microsoft.com/office/drawing/2014/main" id="{3D1A2678-BF20-6D52-E922-81E930E0CE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7448" y="4859890"/>
              <a:ext cx="457200" cy="161059"/>
            </a:xfrm>
            <a:prstGeom prst="rect">
              <a:avLst/>
            </a:prstGeom>
          </p:spPr>
        </p:pic>
      </p:grpSp>
      <p:sp>
        <p:nvSpPr>
          <p:cNvPr id="32" name="TextBox 31">
            <a:extLst>
              <a:ext uri="{FF2B5EF4-FFF2-40B4-BE49-F238E27FC236}">
                <a16:creationId xmlns:a16="http://schemas.microsoft.com/office/drawing/2014/main" id="{FDE6315E-C59E-903D-E33C-7F1D4176000F}"/>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24" name="TextBox 23">
            <a:extLst>
              <a:ext uri="{FF2B5EF4-FFF2-40B4-BE49-F238E27FC236}">
                <a16:creationId xmlns:a16="http://schemas.microsoft.com/office/drawing/2014/main" id="{BEEBA223-296C-E5F0-F3F1-8DFDAB9B2AFE}"/>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50" name="TextBox 49">
            <a:extLst>
              <a:ext uri="{FF2B5EF4-FFF2-40B4-BE49-F238E27FC236}">
                <a16:creationId xmlns:a16="http://schemas.microsoft.com/office/drawing/2014/main" id="{A8DCC4D5-6D54-2E67-7581-586CB8621CE1}"/>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61" name="TextBox 60">
            <a:extLst>
              <a:ext uri="{FF2B5EF4-FFF2-40B4-BE49-F238E27FC236}">
                <a16:creationId xmlns:a16="http://schemas.microsoft.com/office/drawing/2014/main" id="{D64A3964-328F-49EE-1D5E-2626B37725C1}"/>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
        <p:nvSpPr>
          <p:cNvPr id="7" name="TextBox 6">
            <a:extLst>
              <a:ext uri="{FF2B5EF4-FFF2-40B4-BE49-F238E27FC236}">
                <a16:creationId xmlns:a16="http://schemas.microsoft.com/office/drawing/2014/main" id="{56C4ABF8-ACD5-4BCB-DB73-C34D9E19E2E3}"/>
              </a:ext>
            </a:extLst>
          </p:cNvPr>
          <p:cNvSpPr txBox="1"/>
          <p:nvPr/>
        </p:nvSpPr>
        <p:spPr>
          <a:xfrm>
            <a:off x="4576410" y="882641"/>
            <a:ext cx="4137890" cy="201066"/>
          </a:xfrm>
          <a:prstGeom prst="rect">
            <a:avLst/>
          </a:prstGeom>
          <a:noFill/>
        </p:spPr>
        <p:txBody>
          <a:bodyPr wrap="square" rtlCol="0" anchor="ctr">
            <a:noAutofit/>
          </a:bodyPr>
          <a:lstStyle/>
          <a:p>
            <a:pPr algn="ctr"/>
            <a:r>
              <a:rPr lang="en-US" sz="900" b="0" i="0">
                <a:latin typeface="Calibri" panose="020F0502020204030204" pitchFamily="34" charset="0"/>
                <a:ea typeface="Century Gothic" charset="0"/>
                <a:cs typeface="Calibri" panose="020F0502020204030204" pitchFamily="34" charset="0"/>
              </a:rPr>
              <a:t>Written with the creation team</a:t>
            </a:r>
          </a:p>
        </p:txBody>
      </p:sp>
    </p:spTree>
    <p:extLst>
      <p:ext uri="{BB962C8B-B14F-4D97-AF65-F5344CB8AC3E}">
        <p14:creationId xmlns:p14="http://schemas.microsoft.com/office/powerpoint/2010/main" val="39825591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93026"/>
            <a:ext cx="7886700" cy="35218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Title Placeholder 7">
            <a:extLst>
              <a:ext uri="{FF2B5EF4-FFF2-40B4-BE49-F238E27FC236}">
                <a16:creationId xmlns:a16="http://schemas.microsoft.com/office/drawing/2014/main" id="{897D58AD-107E-A5D0-9C1D-1F4A651ACCB5}"/>
              </a:ext>
            </a:extLst>
          </p:cNvPr>
          <p:cNvSpPr>
            <a:spLocks noGrp="1"/>
          </p:cNvSpPr>
          <p:nvPr>
            <p:ph type="title"/>
          </p:nvPr>
        </p:nvSpPr>
        <p:spPr>
          <a:xfrm>
            <a:off x="640080" y="274638"/>
            <a:ext cx="7894320" cy="548640"/>
          </a:xfrm>
          <a:prstGeom prst="rect">
            <a:avLst/>
          </a:prstGeom>
        </p:spPr>
        <p:txBody>
          <a:bodyPr vert="horz" lIns="91440" tIns="45720" rIns="91440" bIns="45720" rtlCol="0" anchor="ctr">
            <a:normAutofit/>
          </a:bodyPr>
          <a:lstStyle/>
          <a:p>
            <a:r>
              <a:rPr lang="en-US" dirty="0"/>
              <a:t>Title</a:t>
            </a:r>
          </a:p>
        </p:txBody>
      </p:sp>
    </p:spTree>
    <p:extLst>
      <p:ext uri="{BB962C8B-B14F-4D97-AF65-F5344CB8AC3E}">
        <p14:creationId xmlns:p14="http://schemas.microsoft.com/office/powerpoint/2010/main" val="2716137910"/>
      </p:ext>
    </p:extLst>
  </p:cSld>
  <p:clrMap bg1="lt1" tx1="dk1" bg2="lt2" tx2="dk2" accent1="accent1" accent2="accent2" accent3="accent3" accent4="accent4" accent5="accent5" accent6="accent6" hlink="hlink" folHlink="folHlink"/>
  <p:sldLayoutIdLst>
    <p:sldLayoutId id="2147485732" r:id="rId1"/>
    <p:sldLayoutId id="2147485731" r:id="rId2"/>
    <p:sldLayoutId id="2147485583" r:id="rId3"/>
    <p:sldLayoutId id="2147485644" r:id="rId4"/>
    <p:sldLayoutId id="2147485645" r:id="rId5"/>
    <p:sldLayoutId id="2147485646" r:id="rId6"/>
    <p:sldLayoutId id="2147485647" r:id="rId7"/>
    <p:sldLayoutId id="2147485648" r:id="rId8"/>
    <p:sldLayoutId id="2147485649" r:id="rId9"/>
    <p:sldLayoutId id="2147485651" r:id="rId10"/>
    <p:sldLayoutId id="2147485653" r:id="rId11"/>
    <p:sldLayoutId id="2147485654" r:id="rId12"/>
    <p:sldLayoutId id="2147485655" r:id="rId13"/>
    <p:sldLayoutId id="2147485659" r:id="rId14"/>
    <p:sldLayoutId id="2147485693" r:id="rId15"/>
    <p:sldLayoutId id="2147485723" r:id="rId16"/>
  </p:sldLayoutIdLst>
  <p:hf sldNum="0" hdr="0" dt="0"/>
  <p:txStyles>
    <p:titleStyle>
      <a:lvl1pPr algn="l" defTabSz="685800" rtl="0" eaLnBrk="1" latinLnBrk="0" hangingPunct="1">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90000"/>
        </a:lnSpc>
        <a:spcBef>
          <a:spcPct val="30000"/>
        </a:spcBef>
        <a:buFontTx/>
        <a:buNone/>
        <a:defRPr sz="2000" kern="1200">
          <a:solidFill>
            <a:schemeClr val="tx1"/>
          </a:solidFill>
          <a:latin typeface="+mn-lt"/>
          <a:ea typeface="+mn-ea"/>
          <a:cs typeface="+mn-cs"/>
        </a:defRPr>
      </a:lvl1pPr>
      <a:lvl2pPr marL="342900" indent="0" algn="l" defTabSz="685800" rtl="0" eaLnBrk="1" latinLnBrk="0" hangingPunct="1">
        <a:lnSpc>
          <a:spcPct val="90000"/>
        </a:lnSpc>
        <a:spcBef>
          <a:spcPct val="30000"/>
        </a:spcBef>
        <a:buFontTx/>
        <a:buNone/>
        <a:defRPr sz="18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Tx/>
        <a:buNone/>
        <a:defRPr sz="15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Tx/>
        <a:buNone/>
        <a:defRPr sz="135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1620">
          <p15:clr>
            <a:srgbClr val="F26B43"/>
          </p15:clr>
        </p15:guide>
        <p15:guide id="22" pos="2880">
          <p15:clr>
            <a:srgbClr val="F26B43"/>
          </p15:clr>
        </p15:guide>
        <p15:guide id="23" pos="288">
          <p15:clr>
            <a:srgbClr val="F26B43"/>
          </p15:clr>
        </p15:guide>
        <p15:guide id="24" pos="384">
          <p15:clr>
            <a:srgbClr val="F26B43"/>
          </p15:clr>
        </p15:guide>
        <p15:guide id="25" pos="5472">
          <p15:clr>
            <a:srgbClr val="F26B43"/>
          </p15:clr>
        </p15:guide>
        <p15:guide id="26" pos="5376">
          <p15:clr>
            <a:srgbClr val="F26B43"/>
          </p15:clr>
        </p15:guide>
        <p15:guide id="27" orient="horz" pos="396">
          <p15:clr>
            <a:srgbClr val="F26B43"/>
          </p15:clr>
        </p15:guide>
        <p15:guide id="29" orient="horz" pos="616">
          <p15:clr>
            <a:srgbClr val="F26B43"/>
          </p15:clr>
        </p15:guide>
        <p15:guide id="30" orient="horz" pos="284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image" Target="../media/image30.svg"/><Relationship Id="rId7" Type="http://schemas.openxmlformats.org/officeDocument/2006/relationships/image" Target="../media/image33.png"/><Relationship Id="rId12" Type="http://schemas.openxmlformats.org/officeDocument/2006/relationships/image" Target="../media/image6.svg"/><Relationship Id="rId17" Type="http://schemas.openxmlformats.org/officeDocument/2006/relationships/image" Target="../media/image11.png"/><Relationship Id="rId2" Type="http://schemas.openxmlformats.org/officeDocument/2006/relationships/image" Target="../media/image29.png"/><Relationship Id="rId16" Type="http://schemas.openxmlformats.org/officeDocument/2006/relationships/image" Target="../media/image10.svg"/><Relationship Id="rId20" Type="http://schemas.openxmlformats.org/officeDocument/2006/relationships/image" Target="../media/image14.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32.svg"/><Relationship Id="rId15" Type="http://schemas.openxmlformats.org/officeDocument/2006/relationships/image" Target="../media/image9.png"/><Relationship Id="rId10" Type="http://schemas.openxmlformats.org/officeDocument/2006/relationships/image" Target="../media/image4.svg"/><Relationship Id="rId19" Type="http://schemas.openxmlformats.org/officeDocument/2006/relationships/image" Target="../media/image13.png"/><Relationship Id="rId4" Type="http://schemas.openxmlformats.org/officeDocument/2006/relationships/image" Target="../media/image31.png"/><Relationship Id="rId9" Type="http://schemas.openxmlformats.org/officeDocument/2006/relationships/image" Target="../media/image3.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54A0-A748-1261-4B3C-761FD881742D}"/>
              </a:ext>
            </a:extLst>
          </p:cNvPr>
          <p:cNvSpPr>
            <a:spLocks noGrp="1"/>
          </p:cNvSpPr>
          <p:nvPr>
            <p:ph type="title"/>
          </p:nvPr>
        </p:nvSpPr>
        <p:spPr/>
        <p:txBody>
          <a:bodyPr/>
          <a:lstStyle/>
          <a:p>
            <a:r>
              <a:rPr lang="en-US" dirty="0">
                <a:solidFill>
                  <a:schemeClr val="tx1"/>
                </a:solidFill>
              </a:rPr>
              <a:t>Quartz Open Framework</a:t>
            </a:r>
          </a:p>
        </p:txBody>
      </p:sp>
      <p:sp>
        <p:nvSpPr>
          <p:cNvPr id="3" name="Text Placeholder 2">
            <a:extLst>
              <a:ext uri="{FF2B5EF4-FFF2-40B4-BE49-F238E27FC236}">
                <a16:creationId xmlns:a16="http://schemas.microsoft.com/office/drawing/2014/main" id="{C122F4D1-BDC4-3CE1-6789-6783284FD60B}"/>
              </a:ext>
            </a:extLst>
          </p:cNvPr>
          <p:cNvSpPr>
            <a:spLocks noGrp="1"/>
          </p:cNvSpPr>
          <p:nvPr>
            <p:ph type="body" sz="quarter" idx="10"/>
          </p:nvPr>
        </p:nvSpPr>
        <p:spPr/>
        <p:txBody>
          <a:bodyPr/>
          <a:lstStyle/>
          <a:p>
            <a:r>
              <a:rPr lang="en-US" dirty="0">
                <a:solidFill>
                  <a:schemeClr val="tx1"/>
                </a:solidFill>
              </a:rPr>
              <a:t>BASIC TEMPLATES</a:t>
            </a:r>
          </a:p>
        </p:txBody>
      </p:sp>
      <p:pic>
        <p:nvPicPr>
          <p:cNvPr id="4" name="Picture 3">
            <a:extLst>
              <a:ext uri="{FF2B5EF4-FFF2-40B4-BE49-F238E27FC236}">
                <a16:creationId xmlns:a16="http://schemas.microsoft.com/office/drawing/2014/main" id="{90EF3B94-5EA6-CB1B-95FF-D0DFD5DAC2F8}"/>
              </a:ext>
            </a:extLst>
          </p:cNvPr>
          <p:cNvPicPr>
            <a:picLocks noChangeAspect="1"/>
          </p:cNvPicPr>
          <p:nvPr/>
        </p:nvPicPr>
        <p:blipFill>
          <a:blip r:embed="rId2"/>
          <a:srcRect/>
          <a:stretch/>
        </p:blipFill>
        <p:spPr>
          <a:xfrm>
            <a:off x="226689" y="4343350"/>
            <a:ext cx="2204720" cy="640080"/>
          </a:xfrm>
          <a:prstGeom prst="rect">
            <a:avLst/>
          </a:prstGeom>
        </p:spPr>
      </p:pic>
      <p:grpSp>
        <p:nvGrpSpPr>
          <p:cNvPr id="22" name="Group 21">
            <a:extLst>
              <a:ext uri="{FF2B5EF4-FFF2-40B4-BE49-F238E27FC236}">
                <a16:creationId xmlns:a16="http://schemas.microsoft.com/office/drawing/2014/main" id="{A9C80C51-4632-7FAC-5196-CA2DD7D02F31}"/>
              </a:ext>
            </a:extLst>
          </p:cNvPr>
          <p:cNvGrpSpPr/>
          <p:nvPr/>
        </p:nvGrpSpPr>
        <p:grpSpPr>
          <a:xfrm>
            <a:off x="4924580" y="1091621"/>
            <a:ext cx="3609820" cy="3428755"/>
            <a:chOff x="4924580" y="1091621"/>
            <a:chExt cx="3609820" cy="3428755"/>
          </a:xfrm>
        </p:grpSpPr>
        <p:sp>
          <p:nvSpPr>
            <p:cNvPr id="23" name="LEARN">
              <a:extLst>
                <a:ext uri="{FF2B5EF4-FFF2-40B4-BE49-F238E27FC236}">
                  <a16:creationId xmlns:a16="http://schemas.microsoft.com/office/drawing/2014/main" id="{72AFE66F-A816-9BE7-29D9-7D9610731081}"/>
                </a:ext>
              </a:extLst>
            </p:cNvPr>
            <p:cNvSpPr txBox="1"/>
            <p:nvPr/>
          </p:nvSpPr>
          <p:spPr>
            <a:xfrm>
              <a:off x="6069667" y="2470750"/>
              <a:ext cx="1319647" cy="651379"/>
            </a:xfrm>
            <a:prstGeom prst="rect">
              <a:avLst/>
            </a:prstGeom>
            <a:noFill/>
          </p:spPr>
          <p:txBody>
            <a:bodyPr wrap="square" rtlCol="0" anchor="ctr">
              <a:noAutofit/>
            </a:bodyPr>
            <a:lstStyle/>
            <a:p>
              <a:pPr algn="ctr"/>
              <a:r>
                <a:rPr lang="en-US" sz="2800" b="0" i="0" dirty="0">
                  <a:solidFill>
                    <a:sysClr val="windowText" lastClr="000000"/>
                  </a:solidFill>
                  <a:latin typeface="+mj-lt"/>
                  <a:ea typeface="+mj-ea"/>
                  <a:cs typeface="Calibri" panose="020F0502020204030204" pitchFamily="34" charset="0"/>
                </a:rPr>
                <a:t>LEARN</a:t>
              </a:r>
            </a:p>
          </p:txBody>
        </p:sp>
        <p:grpSp>
          <p:nvGrpSpPr>
            <p:cNvPr id="24" name="Colored quartz">
              <a:extLst>
                <a:ext uri="{FF2B5EF4-FFF2-40B4-BE49-F238E27FC236}">
                  <a16:creationId xmlns:a16="http://schemas.microsoft.com/office/drawing/2014/main" id="{A4396888-21D0-4FCC-FB74-202A39FC84B5}"/>
                </a:ext>
              </a:extLst>
            </p:cNvPr>
            <p:cNvGrpSpPr/>
            <p:nvPr/>
          </p:nvGrpSpPr>
          <p:grpSpPr>
            <a:xfrm>
              <a:off x="5014990" y="1091621"/>
              <a:ext cx="3430471" cy="3428755"/>
              <a:chOff x="2857500" y="858180"/>
              <a:chExt cx="3430471" cy="3428755"/>
            </a:xfrm>
          </p:grpSpPr>
          <p:pic>
            <p:nvPicPr>
              <p:cNvPr id="32" name="Deliver facet">
                <a:extLst>
                  <a:ext uri="{FF2B5EF4-FFF2-40B4-BE49-F238E27FC236}">
                    <a16:creationId xmlns:a16="http://schemas.microsoft.com/office/drawing/2014/main" id="{7DF7D34A-025A-FB5D-25E2-2FCBA61653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1405" y="922889"/>
                <a:ext cx="1270000" cy="2171700"/>
              </a:xfrm>
              <a:prstGeom prst="rect">
                <a:avLst/>
              </a:prstGeom>
            </p:spPr>
          </p:pic>
          <p:pic>
            <p:nvPicPr>
              <p:cNvPr id="33" name="Prepare facet">
                <a:extLst>
                  <a:ext uri="{FF2B5EF4-FFF2-40B4-BE49-F238E27FC236}">
                    <a16:creationId xmlns:a16="http://schemas.microsoft.com/office/drawing/2014/main" id="{0F2D2A5B-6622-EA64-D62E-E59B0547BF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7500" y="2166296"/>
                <a:ext cx="1981200" cy="1600200"/>
              </a:xfrm>
              <a:prstGeom prst="rect">
                <a:avLst/>
              </a:prstGeom>
            </p:spPr>
          </p:pic>
          <p:pic>
            <p:nvPicPr>
              <p:cNvPr id="34" name="Create facet">
                <a:extLst>
                  <a:ext uri="{FF2B5EF4-FFF2-40B4-BE49-F238E27FC236}">
                    <a16:creationId xmlns:a16="http://schemas.microsoft.com/office/drawing/2014/main" id="{41AFD1BA-F1F8-CC95-A29C-47A87C599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2988" y="2635935"/>
                <a:ext cx="1917700" cy="1651000"/>
              </a:xfrm>
              <a:prstGeom prst="rect">
                <a:avLst/>
              </a:prstGeom>
            </p:spPr>
          </p:pic>
          <p:pic>
            <p:nvPicPr>
              <p:cNvPr id="35" name="Describe facet">
                <a:extLst>
                  <a:ext uri="{FF2B5EF4-FFF2-40B4-BE49-F238E27FC236}">
                    <a16:creationId xmlns:a16="http://schemas.microsoft.com/office/drawing/2014/main" id="{CA107701-5B67-AAE1-965A-862B0AA010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4152" y="2048009"/>
                <a:ext cx="1282700" cy="2171700"/>
              </a:xfrm>
              <a:prstGeom prst="rect">
                <a:avLst/>
              </a:prstGeom>
            </p:spPr>
          </p:pic>
          <p:pic>
            <p:nvPicPr>
              <p:cNvPr id="36" name="Commit facet">
                <a:extLst>
                  <a:ext uri="{FF2B5EF4-FFF2-40B4-BE49-F238E27FC236}">
                    <a16:creationId xmlns:a16="http://schemas.microsoft.com/office/drawing/2014/main" id="{2D925C12-24B4-34C2-3158-0F1763B679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6771" y="1376030"/>
                <a:ext cx="1981200" cy="1600200"/>
              </a:xfrm>
              <a:prstGeom prst="rect">
                <a:avLst/>
              </a:prstGeom>
            </p:spPr>
          </p:pic>
          <p:pic>
            <p:nvPicPr>
              <p:cNvPr id="37" name="Define facet">
                <a:extLst>
                  <a:ext uri="{FF2B5EF4-FFF2-40B4-BE49-F238E27FC236}">
                    <a16:creationId xmlns:a16="http://schemas.microsoft.com/office/drawing/2014/main" id="{02B7D5C6-8B52-8973-6302-64CF6A0CB7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36458" y="858180"/>
                <a:ext cx="1917700" cy="1651000"/>
              </a:xfrm>
              <a:prstGeom prst="rect">
                <a:avLst/>
              </a:prstGeom>
            </p:spPr>
          </p:pic>
        </p:grpSp>
        <p:grpSp>
          <p:nvGrpSpPr>
            <p:cNvPr id="25" name="Labels">
              <a:extLst>
                <a:ext uri="{FF2B5EF4-FFF2-40B4-BE49-F238E27FC236}">
                  <a16:creationId xmlns:a16="http://schemas.microsoft.com/office/drawing/2014/main" id="{4618BD76-6B51-BEE5-2497-26B694781DE6}"/>
                </a:ext>
              </a:extLst>
            </p:cNvPr>
            <p:cNvGrpSpPr>
              <a:grpSpLocks noChangeAspect="1"/>
            </p:cNvGrpSpPr>
            <p:nvPr/>
          </p:nvGrpSpPr>
          <p:grpSpPr>
            <a:xfrm>
              <a:off x="4924580" y="1365312"/>
              <a:ext cx="3609820" cy="2862253"/>
              <a:chOff x="2551939" y="1205270"/>
              <a:chExt cx="3903124" cy="3094816"/>
            </a:xfrm>
          </p:grpSpPr>
          <p:sp>
            <p:nvSpPr>
              <p:cNvPr id="26" name="DELIVER">
                <a:extLst>
                  <a:ext uri="{FF2B5EF4-FFF2-40B4-BE49-F238E27FC236}">
                    <a16:creationId xmlns:a16="http://schemas.microsoft.com/office/drawing/2014/main" id="{A33222DA-E152-D41E-B7E9-AE90C524402F}"/>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DELIVER</a:t>
                </a:r>
              </a:p>
            </p:txBody>
          </p:sp>
          <p:sp>
            <p:nvSpPr>
              <p:cNvPr id="27" name="PREPARE">
                <a:extLst>
                  <a:ext uri="{FF2B5EF4-FFF2-40B4-BE49-F238E27FC236}">
                    <a16:creationId xmlns:a16="http://schemas.microsoft.com/office/drawing/2014/main" id="{46A4E4A7-5200-7749-E095-C389C9C5E08F}"/>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PREPARE</a:t>
                </a:r>
              </a:p>
            </p:txBody>
          </p:sp>
          <p:sp>
            <p:nvSpPr>
              <p:cNvPr id="28" name="CREATE">
                <a:extLst>
                  <a:ext uri="{FF2B5EF4-FFF2-40B4-BE49-F238E27FC236}">
                    <a16:creationId xmlns:a16="http://schemas.microsoft.com/office/drawing/2014/main" id="{3C1EB225-EFDD-8AA9-11F1-9E06E0D0F509}"/>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CREATE</a:t>
                </a:r>
              </a:p>
            </p:txBody>
          </p:sp>
          <p:sp>
            <p:nvSpPr>
              <p:cNvPr id="29" name="DESCRIBE">
                <a:extLst>
                  <a:ext uri="{FF2B5EF4-FFF2-40B4-BE49-F238E27FC236}">
                    <a16:creationId xmlns:a16="http://schemas.microsoft.com/office/drawing/2014/main" id="{73FD9C7B-E5FE-AD6A-23C1-8EA551F473D1}"/>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DESCRIBE</a:t>
                </a:r>
              </a:p>
            </p:txBody>
          </p:sp>
          <p:sp>
            <p:nvSpPr>
              <p:cNvPr id="30" name="COMMIT">
                <a:extLst>
                  <a:ext uri="{FF2B5EF4-FFF2-40B4-BE49-F238E27FC236}">
                    <a16:creationId xmlns:a16="http://schemas.microsoft.com/office/drawing/2014/main" id="{55DA7609-3424-3DDA-1700-5056899278B7}"/>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COMMIT</a:t>
                </a:r>
              </a:p>
            </p:txBody>
          </p:sp>
          <p:sp>
            <p:nvSpPr>
              <p:cNvPr id="31" name="DEFINE">
                <a:extLst>
                  <a:ext uri="{FF2B5EF4-FFF2-40B4-BE49-F238E27FC236}">
                    <a16:creationId xmlns:a16="http://schemas.microsoft.com/office/drawing/2014/main" id="{A6D4945D-964D-E169-0BBD-6D4BFEB497D6}"/>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DEFINE</a:t>
                </a:r>
              </a:p>
            </p:txBody>
          </p:sp>
        </p:grpSp>
      </p:grpSp>
    </p:spTree>
    <p:extLst>
      <p:ext uri="{BB962C8B-B14F-4D97-AF65-F5344CB8AC3E}">
        <p14:creationId xmlns:p14="http://schemas.microsoft.com/office/powerpoint/2010/main" val="256871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337DD-8850-7A1D-B6F1-CFB7C90E3B5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308B7B6-7480-4028-9318-1FC55BD8EB71}"/>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3588E502-5EEF-41DC-39C4-4A529617A745}"/>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DBF04470-49E4-2AB3-9265-D8026546B054}"/>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8D12AC62-A7A7-7E2C-8784-2ED8C7A00EA5}"/>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1EC1B6BE-6A79-3099-5F5E-273C1F4B6540}"/>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9B5B9390-C2E0-EF23-8CD7-8EB263F78473}"/>
              </a:ext>
            </a:extLst>
          </p:cNvPr>
          <p:cNvSpPr>
            <a:spLocks noGrp="1"/>
          </p:cNvSpPr>
          <p:nvPr>
            <p:ph type="body" sz="quarter" idx="22"/>
          </p:nvPr>
        </p:nvSpPr>
        <p:spPr/>
        <p:txBody>
          <a:bodyPr/>
          <a:lstStyle/>
          <a:p>
            <a:endParaRPr lang="en-US"/>
          </a:p>
        </p:txBody>
      </p:sp>
      <p:sp>
        <p:nvSpPr>
          <p:cNvPr id="9" name="Text Placeholder 8">
            <a:extLst>
              <a:ext uri="{FF2B5EF4-FFF2-40B4-BE49-F238E27FC236}">
                <a16:creationId xmlns:a16="http://schemas.microsoft.com/office/drawing/2014/main" id="{72F537DB-1C75-C58C-E00A-A7385064038E}"/>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1AA041C3-9980-8A3A-CAA9-473674FAB5F4}"/>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9013CC57-AD26-0531-B576-3F400E3E6BD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F60E011-4B24-BB63-93F0-D07CD49BDA66}"/>
              </a:ext>
            </a:extLst>
          </p:cNvPr>
          <p:cNvSpPr>
            <a:spLocks noGrp="1"/>
          </p:cNvSpPr>
          <p:nvPr>
            <p:ph type="body" sz="quarter" idx="31"/>
          </p:nvPr>
        </p:nvSpPr>
        <p:spPr/>
        <p:txBody>
          <a:bodyPr/>
          <a:lstStyle/>
          <a:p>
            <a:endParaRPr lang="en-US"/>
          </a:p>
        </p:txBody>
      </p:sp>
      <p:sp>
        <p:nvSpPr>
          <p:cNvPr id="11" name="Text Placeholder 10">
            <a:extLst>
              <a:ext uri="{FF2B5EF4-FFF2-40B4-BE49-F238E27FC236}">
                <a16:creationId xmlns:a16="http://schemas.microsoft.com/office/drawing/2014/main" id="{E0BC2363-6497-1443-D3E0-0DEED9336D7E}"/>
              </a:ext>
            </a:extLst>
          </p:cNvPr>
          <p:cNvSpPr>
            <a:spLocks noGrp="1"/>
          </p:cNvSpPr>
          <p:nvPr>
            <p:ph type="body" sz="quarter" idx="26"/>
          </p:nvPr>
        </p:nvSpPr>
        <p:spPr/>
        <p:txBody>
          <a:bodyPr/>
          <a:lstStyle/>
          <a:p>
            <a:endParaRPr lang="en-US"/>
          </a:p>
        </p:txBody>
      </p:sp>
      <p:sp>
        <p:nvSpPr>
          <p:cNvPr id="15" name="Text Placeholder 14">
            <a:extLst>
              <a:ext uri="{FF2B5EF4-FFF2-40B4-BE49-F238E27FC236}">
                <a16:creationId xmlns:a16="http://schemas.microsoft.com/office/drawing/2014/main" id="{2741852E-D0C4-0D2C-B426-7B878FBE2E06}"/>
              </a:ext>
            </a:extLst>
          </p:cNvPr>
          <p:cNvSpPr>
            <a:spLocks noGrp="1"/>
          </p:cNvSpPr>
          <p:nvPr>
            <p:ph type="body" sz="quarter" idx="33"/>
          </p:nvPr>
        </p:nvSpPr>
        <p:spPr/>
        <p:txBody>
          <a:bodyPr/>
          <a:lstStyle/>
          <a:p>
            <a:endParaRPr lang="en-US"/>
          </a:p>
        </p:txBody>
      </p:sp>
      <p:sp>
        <p:nvSpPr>
          <p:cNvPr id="14" name="Text Placeholder 13">
            <a:extLst>
              <a:ext uri="{FF2B5EF4-FFF2-40B4-BE49-F238E27FC236}">
                <a16:creationId xmlns:a16="http://schemas.microsoft.com/office/drawing/2014/main" id="{EA9E9979-71C2-B144-ED6A-7EC9A5D6EFDB}"/>
              </a:ext>
            </a:extLst>
          </p:cNvPr>
          <p:cNvSpPr>
            <a:spLocks noGrp="1"/>
          </p:cNvSpPr>
          <p:nvPr>
            <p:ph type="body" sz="quarter" idx="32"/>
          </p:nvPr>
        </p:nvSpPr>
        <p:spPr/>
        <p:txBody>
          <a:bodyPr/>
          <a:lstStyle/>
          <a:p>
            <a:endParaRPr lang="en-US"/>
          </a:p>
        </p:txBody>
      </p:sp>
      <p:sp>
        <p:nvSpPr>
          <p:cNvPr id="16" name="Text Placeholder 15">
            <a:extLst>
              <a:ext uri="{FF2B5EF4-FFF2-40B4-BE49-F238E27FC236}">
                <a16:creationId xmlns:a16="http://schemas.microsoft.com/office/drawing/2014/main" id="{9904AB85-2B68-8B5B-9AFF-B4CB6E021ACF}"/>
              </a:ext>
            </a:extLst>
          </p:cNvPr>
          <p:cNvSpPr>
            <a:spLocks noGrp="1"/>
          </p:cNvSpPr>
          <p:nvPr>
            <p:ph type="body" sz="quarter" idx="34"/>
          </p:nvPr>
        </p:nvSpPr>
        <p:spPr/>
        <p:txBody>
          <a:bodyPr/>
          <a:lstStyle/>
          <a:p>
            <a:endParaRPr lang="en-US"/>
          </a:p>
        </p:txBody>
      </p:sp>
      <p:sp>
        <p:nvSpPr>
          <p:cNvPr id="17" name="Text Placeholder 16">
            <a:extLst>
              <a:ext uri="{FF2B5EF4-FFF2-40B4-BE49-F238E27FC236}">
                <a16:creationId xmlns:a16="http://schemas.microsoft.com/office/drawing/2014/main" id="{0C191C69-CA5E-76A8-8096-7988F7206644}"/>
              </a:ext>
            </a:extLst>
          </p:cNvPr>
          <p:cNvSpPr>
            <a:spLocks noGrp="1"/>
          </p:cNvSpPr>
          <p:nvPr>
            <p:ph type="body" sz="quarter" idx="35"/>
          </p:nvPr>
        </p:nvSpPr>
        <p:spPr/>
        <p:txBody>
          <a:bodyPr/>
          <a:lstStyle/>
          <a:p>
            <a:endParaRPr lang="en-US"/>
          </a:p>
        </p:txBody>
      </p:sp>
      <p:sp>
        <p:nvSpPr>
          <p:cNvPr id="18" name="Text Placeholder 17">
            <a:extLst>
              <a:ext uri="{FF2B5EF4-FFF2-40B4-BE49-F238E27FC236}">
                <a16:creationId xmlns:a16="http://schemas.microsoft.com/office/drawing/2014/main" id="{D9B33A8D-0D58-24F0-E741-97EE32BC6D1D}"/>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348716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09">
            <a:extLst>
              <a:ext uri="{FF2B5EF4-FFF2-40B4-BE49-F238E27FC236}">
                <a16:creationId xmlns:a16="http://schemas.microsoft.com/office/drawing/2014/main" id="{609499C8-2816-150C-3A70-562DF96158D1}"/>
              </a:ext>
            </a:extLst>
          </p:cNvPr>
          <p:cNvSpPr>
            <a:spLocks noGrp="1"/>
          </p:cNvSpPr>
          <p:nvPr>
            <p:ph type="body" sz="quarter" idx="11"/>
          </p:nvPr>
        </p:nvSpPr>
        <p:spPr/>
        <p:txBody>
          <a:bodyPr>
            <a:normAutofit/>
          </a:bodyPr>
          <a:lstStyle/>
          <a:p>
            <a:r>
              <a:rPr lang="en-US"/>
              <a:t>Small business owners need simple tools to manage their website, promotional emails, and sales workflow. Multiple tools are difficult to use and have too much duplicated information. </a:t>
            </a:r>
          </a:p>
        </p:txBody>
      </p:sp>
      <p:sp>
        <p:nvSpPr>
          <p:cNvPr id="111" name="Text Placeholder 110">
            <a:extLst>
              <a:ext uri="{FF2B5EF4-FFF2-40B4-BE49-F238E27FC236}">
                <a16:creationId xmlns:a16="http://schemas.microsoft.com/office/drawing/2014/main" id="{D20226FD-6D27-00BB-2DF4-B27B3099E012}"/>
              </a:ext>
            </a:extLst>
          </p:cNvPr>
          <p:cNvSpPr>
            <a:spLocks noGrp="1"/>
          </p:cNvSpPr>
          <p:nvPr>
            <p:ph type="body" sz="quarter" idx="12"/>
          </p:nvPr>
        </p:nvSpPr>
        <p:spPr/>
        <p:txBody>
          <a:bodyPr/>
          <a:lstStyle/>
          <a:p>
            <a:r>
              <a:rPr lang="en-US"/>
              <a:t>Many vendors in this space have been around for years and have convoluted systems with old-style interfaces. But one size doesn’t fit all. We can disrupt the category by solving the most critical issues specifically for this market.</a:t>
            </a:r>
          </a:p>
        </p:txBody>
      </p:sp>
      <p:sp>
        <p:nvSpPr>
          <p:cNvPr id="112" name="Text Placeholder 111">
            <a:extLst>
              <a:ext uri="{FF2B5EF4-FFF2-40B4-BE49-F238E27FC236}">
                <a16:creationId xmlns:a16="http://schemas.microsoft.com/office/drawing/2014/main" id="{F93EC1CC-B0DD-46AD-FF4E-086C63DE1DDB}"/>
              </a:ext>
            </a:extLst>
          </p:cNvPr>
          <p:cNvSpPr>
            <a:spLocks noGrp="1"/>
          </p:cNvSpPr>
          <p:nvPr>
            <p:ph type="body" sz="quarter" idx="14"/>
          </p:nvPr>
        </p:nvSpPr>
        <p:spPr/>
        <p:txBody>
          <a:bodyPr>
            <a:normAutofit/>
          </a:bodyPr>
          <a:lstStyle/>
          <a:p>
            <a:r>
              <a:rPr lang="en-US"/>
              <a:t>Designed for inexperienced customers.</a:t>
            </a:r>
          </a:p>
          <a:p>
            <a:r>
              <a:rPr lang="en-US"/>
              <a:t>Intend to offer many ready-to-use templates.</a:t>
            </a:r>
          </a:p>
        </p:txBody>
      </p:sp>
      <p:sp>
        <p:nvSpPr>
          <p:cNvPr id="113" name="Text Placeholder 112">
            <a:extLst>
              <a:ext uri="{FF2B5EF4-FFF2-40B4-BE49-F238E27FC236}">
                <a16:creationId xmlns:a16="http://schemas.microsoft.com/office/drawing/2014/main" id="{653C0CC3-75AD-3BA5-2CEA-7E564E8AA35D}"/>
              </a:ext>
            </a:extLst>
          </p:cNvPr>
          <p:cNvSpPr>
            <a:spLocks noGrp="1"/>
          </p:cNvSpPr>
          <p:nvPr>
            <p:ph type="body" sz="quarter" idx="16"/>
          </p:nvPr>
        </p:nvSpPr>
        <p:spPr/>
        <p:txBody>
          <a:bodyPr/>
          <a:lstStyle/>
          <a:p>
            <a:r>
              <a:rPr lang="en-US"/>
              <a:t>Website design tools</a:t>
            </a:r>
          </a:p>
          <a:p>
            <a:r>
              <a:rPr lang="en-US"/>
              <a:t>Email marketing tools</a:t>
            </a:r>
          </a:p>
          <a:p>
            <a:r>
              <a:rPr lang="en-US"/>
              <a:t>Lightweight CRM tools</a:t>
            </a:r>
          </a:p>
        </p:txBody>
      </p:sp>
      <p:sp>
        <p:nvSpPr>
          <p:cNvPr id="114" name="Text Placeholder 113">
            <a:extLst>
              <a:ext uri="{FF2B5EF4-FFF2-40B4-BE49-F238E27FC236}">
                <a16:creationId xmlns:a16="http://schemas.microsoft.com/office/drawing/2014/main" id="{4BC71B7A-5EBC-6B7C-B86F-C4EB7B2FC39F}"/>
              </a:ext>
            </a:extLst>
          </p:cNvPr>
          <p:cNvSpPr>
            <a:spLocks noGrp="1"/>
          </p:cNvSpPr>
          <p:nvPr>
            <p:ph type="body" sz="quarter" idx="19"/>
          </p:nvPr>
        </p:nvSpPr>
        <p:spPr/>
        <p:txBody>
          <a:bodyPr/>
          <a:lstStyle/>
          <a:p>
            <a:r>
              <a:rPr lang="en-US"/>
              <a:t>Daily average usage. (The more they use, they more they value and the more they pay for it.)</a:t>
            </a:r>
          </a:p>
        </p:txBody>
      </p:sp>
      <p:sp>
        <p:nvSpPr>
          <p:cNvPr id="115" name="Text Placeholder 114">
            <a:extLst>
              <a:ext uri="{FF2B5EF4-FFF2-40B4-BE49-F238E27FC236}">
                <a16:creationId xmlns:a16="http://schemas.microsoft.com/office/drawing/2014/main" id="{074A63E3-AA30-A47A-954A-CDE745F45D55}"/>
              </a:ext>
            </a:extLst>
          </p:cNvPr>
          <p:cNvSpPr>
            <a:spLocks noGrp="1"/>
          </p:cNvSpPr>
          <p:nvPr>
            <p:ph type="body" sz="quarter" idx="20"/>
          </p:nvPr>
        </p:nvSpPr>
        <p:spPr/>
        <p:txBody>
          <a:bodyPr/>
          <a:lstStyle/>
          <a:p>
            <a:r>
              <a:rPr lang="en-US"/>
              <a:t>Monthly license fees based on the usage of various product features. (Pay for what you use).</a:t>
            </a:r>
          </a:p>
        </p:txBody>
      </p:sp>
      <p:sp>
        <p:nvSpPr>
          <p:cNvPr id="116" name="Text Placeholder 115">
            <a:extLst>
              <a:ext uri="{FF2B5EF4-FFF2-40B4-BE49-F238E27FC236}">
                <a16:creationId xmlns:a16="http://schemas.microsoft.com/office/drawing/2014/main" id="{CC5B6F8C-50A4-4283-DC08-E71CD300A340}"/>
              </a:ext>
            </a:extLst>
          </p:cNvPr>
          <p:cNvSpPr>
            <a:spLocks noGrp="1"/>
          </p:cNvSpPr>
          <p:nvPr>
            <p:ph type="body" sz="quarter" idx="22"/>
          </p:nvPr>
        </p:nvSpPr>
        <p:spPr/>
        <p:txBody>
          <a:bodyPr/>
          <a:lstStyle/>
          <a:p>
            <a:r>
              <a:rPr lang="en-US"/>
              <a:t>Continued spending on existing product teams.</a:t>
            </a:r>
          </a:p>
        </p:txBody>
      </p:sp>
      <p:sp>
        <p:nvSpPr>
          <p:cNvPr id="117" name="Text Placeholder 116">
            <a:extLst>
              <a:ext uri="{FF2B5EF4-FFF2-40B4-BE49-F238E27FC236}">
                <a16:creationId xmlns:a16="http://schemas.microsoft.com/office/drawing/2014/main" id="{C0C072C9-C52C-B79D-7B55-9BF749BB9AEE}"/>
              </a:ext>
            </a:extLst>
          </p:cNvPr>
          <p:cNvSpPr>
            <a:spLocks noGrp="1"/>
          </p:cNvSpPr>
          <p:nvPr>
            <p:ph type="body" sz="quarter" idx="23"/>
          </p:nvPr>
        </p:nvSpPr>
        <p:spPr/>
        <p:txBody>
          <a:bodyPr>
            <a:normAutofit/>
          </a:bodyPr>
          <a:lstStyle/>
          <a:p>
            <a:r>
              <a:rPr lang="en-US"/>
              <a:t>BuzBlu: management tools for small services businesses such as a hair or nail salon</a:t>
            </a:r>
          </a:p>
        </p:txBody>
      </p:sp>
      <p:sp>
        <p:nvSpPr>
          <p:cNvPr id="118" name="Text Placeholder 117">
            <a:extLst>
              <a:ext uri="{FF2B5EF4-FFF2-40B4-BE49-F238E27FC236}">
                <a16:creationId xmlns:a16="http://schemas.microsoft.com/office/drawing/2014/main" id="{371FD541-CD0E-8809-1596-CD52E0B53B6E}"/>
              </a:ext>
            </a:extLst>
          </p:cNvPr>
          <p:cNvSpPr>
            <a:spLocks noGrp="1"/>
          </p:cNvSpPr>
          <p:nvPr>
            <p:ph type="body" sz="quarter" idx="25"/>
          </p:nvPr>
        </p:nvSpPr>
        <p:spPr/>
        <p:txBody>
          <a:bodyPr>
            <a:normAutofit/>
          </a:bodyPr>
          <a:lstStyle/>
          <a:p>
            <a:r>
              <a:rPr lang="en-US"/>
              <a:t>Version 3 in market. Planning new version 4.</a:t>
            </a:r>
          </a:p>
        </p:txBody>
      </p:sp>
      <p:sp>
        <p:nvSpPr>
          <p:cNvPr id="120" name="Text Placeholder 119">
            <a:extLst>
              <a:ext uri="{FF2B5EF4-FFF2-40B4-BE49-F238E27FC236}">
                <a16:creationId xmlns:a16="http://schemas.microsoft.com/office/drawing/2014/main" id="{7FC5EDAA-535B-600A-4E2F-D1B6A868CBE6}"/>
              </a:ext>
            </a:extLst>
          </p:cNvPr>
          <p:cNvSpPr>
            <a:spLocks noGrp="1"/>
          </p:cNvSpPr>
          <p:nvPr>
            <p:ph type="body" sz="quarter" idx="27"/>
          </p:nvPr>
        </p:nvSpPr>
        <p:spPr/>
        <p:txBody>
          <a:bodyPr/>
          <a:lstStyle/>
          <a:p>
            <a:r>
              <a:rPr lang="en-US"/>
              <a:t>Cutting through the noise of so many alternatives. </a:t>
            </a:r>
          </a:p>
        </p:txBody>
      </p:sp>
      <p:sp>
        <p:nvSpPr>
          <p:cNvPr id="123" name="Text Placeholder 122">
            <a:extLst>
              <a:ext uri="{FF2B5EF4-FFF2-40B4-BE49-F238E27FC236}">
                <a16:creationId xmlns:a16="http://schemas.microsoft.com/office/drawing/2014/main" id="{2E884163-10EB-E4BF-1EC9-50B08EFA9B37}"/>
              </a:ext>
            </a:extLst>
          </p:cNvPr>
          <p:cNvSpPr>
            <a:spLocks noGrp="1"/>
          </p:cNvSpPr>
          <p:nvPr>
            <p:ph type="body" sz="quarter" idx="31"/>
          </p:nvPr>
        </p:nvSpPr>
        <p:spPr/>
        <p:txBody>
          <a:bodyPr>
            <a:normAutofit/>
          </a:bodyPr>
          <a:lstStyle/>
          <a:p>
            <a:r>
              <a:rPr lang="en-US"/>
              <a:t>Small services businesses</a:t>
            </a:r>
          </a:p>
        </p:txBody>
      </p:sp>
      <p:sp>
        <p:nvSpPr>
          <p:cNvPr id="5" name="Text Placeholder 4">
            <a:extLst>
              <a:ext uri="{FF2B5EF4-FFF2-40B4-BE49-F238E27FC236}">
                <a16:creationId xmlns:a16="http://schemas.microsoft.com/office/drawing/2014/main" id="{2E5A7D3D-C92B-2C74-FC84-A9CC8F7498F9}"/>
              </a:ext>
            </a:extLst>
          </p:cNvPr>
          <p:cNvSpPr>
            <a:spLocks noGrp="1"/>
          </p:cNvSpPr>
          <p:nvPr>
            <p:ph type="body" sz="quarter" idx="26"/>
          </p:nvPr>
        </p:nvSpPr>
        <p:spPr/>
        <p:txBody>
          <a:bodyPr>
            <a:normAutofit/>
          </a:bodyPr>
          <a:lstStyle/>
          <a:p>
            <a:endParaRPr lang="en-US"/>
          </a:p>
        </p:txBody>
      </p:sp>
      <p:sp>
        <p:nvSpPr>
          <p:cNvPr id="6" name="Text Placeholder 5">
            <a:extLst>
              <a:ext uri="{FF2B5EF4-FFF2-40B4-BE49-F238E27FC236}">
                <a16:creationId xmlns:a16="http://schemas.microsoft.com/office/drawing/2014/main" id="{71B8095B-74B4-B39F-0CB6-57B120B9CA0F}"/>
              </a:ext>
            </a:extLst>
          </p:cNvPr>
          <p:cNvSpPr>
            <a:spLocks noGrp="1"/>
          </p:cNvSpPr>
          <p:nvPr>
            <p:ph type="body" sz="quarter" idx="33"/>
          </p:nvPr>
        </p:nvSpPr>
        <p:spPr/>
        <p:txBody>
          <a:bodyPr/>
          <a:lstStyle/>
          <a:p>
            <a:endParaRPr lang="en-US"/>
          </a:p>
        </p:txBody>
      </p:sp>
      <p:sp>
        <p:nvSpPr>
          <p:cNvPr id="124" name="Text Placeholder 123">
            <a:extLst>
              <a:ext uri="{FF2B5EF4-FFF2-40B4-BE49-F238E27FC236}">
                <a16:creationId xmlns:a16="http://schemas.microsoft.com/office/drawing/2014/main" id="{FA6631B9-2D2A-603F-A2B3-E706FC7E0969}"/>
              </a:ext>
            </a:extLst>
          </p:cNvPr>
          <p:cNvSpPr>
            <a:spLocks noGrp="1"/>
          </p:cNvSpPr>
          <p:nvPr>
            <p:ph type="body" sz="quarter" idx="32"/>
          </p:nvPr>
        </p:nvSpPr>
        <p:spPr/>
        <p:txBody>
          <a:bodyPr/>
          <a:lstStyle/>
          <a:p>
            <a:r>
              <a:rPr lang="en-US"/>
              <a:t>One license </a:t>
            </a:r>
          </a:p>
          <a:p>
            <a:r>
              <a:rPr lang="en-US"/>
              <a:t>One UI designed for inexperienced staff</a:t>
            </a:r>
          </a:p>
          <a:p>
            <a:r>
              <a:rPr lang="en-US"/>
              <a:t>Eliminate redundant tools</a:t>
            </a:r>
          </a:p>
        </p:txBody>
      </p:sp>
      <p:sp>
        <p:nvSpPr>
          <p:cNvPr id="126" name="Text Placeholder 125">
            <a:extLst>
              <a:ext uri="{FF2B5EF4-FFF2-40B4-BE49-F238E27FC236}">
                <a16:creationId xmlns:a16="http://schemas.microsoft.com/office/drawing/2014/main" id="{EBBC7A50-4F90-0345-678F-BDA4CE9121CD}"/>
              </a:ext>
            </a:extLst>
          </p:cNvPr>
          <p:cNvSpPr>
            <a:spLocks noGrp="1"/>
          </p:cNvSpPr>
          <p:nvPr>
            <p:ph type="body" sz="quarter" idx="34"/>
          </p:nvPr>
        </p:nvSpPr>
        <p:spPr/>
        <p:txBody>
          <a:bodyPr/>
          <a:lstStyle/>
          <a:p>
            <a:r>
              <a:rPr lang="en-US"/>
              <a:t>All your sales and marketing tools in one place with one source of data, a common look and feel, and designed for regular people. </a:t>
            </a:r>
          </a:p>
        </p:txBody>
      </p:sp>
      <p:sp>
        <p:nvSpPr>
          <p:cNvPr id="127" name="Text Placeholder 126">
            <a:extLst>
              <a:ext uri="{FF2B5EF4-FFF2-40B4-BE49-F238E27FC236}">
                <a16:creationId xmlns:a16="http://schemas.microsoft.com/office/drawing/2014/main" id="{3A1415AE-C5DF-70A8-8E04-D01318662625}"/>
              </a:ext>
            </a:extLst>
          </p:cNvPr>
          <p:cNvSpPr>
            <a:spLocks noGrp="1"/>
          </p:cNvSpPr>
          <p:nvPr>
            <p:ph type="body" sz="quarter" idx="35"/>
          </p:nvPr>
        </p:nvSpPr>
        <p:spPr/>
        <p:txBody>
          <a:bodyPr/>
          <a:lstStyle/>
          <a:p>
            <a:r>
              <a:rPr lang="en-US"/>
              <a:t>Small business owners are expert in their businesses and not in marketing or technology. </a:t>
            </a:r>
          </a:p>
        </p:txBody>
      </p:sp>
      <p:sp>
        <p:nvSpPr>
          <p:cNvPr id="128" name="Text Placeholder 127">
            <a:extLst>
              <a:ext uri="{FF2B5EF4-FFF2-40B4-BE49-F238E27FC236}">
                <a16:creationId xmlns:a16="http://schemas.microsoft.com/office/drawing/2014/main" id="{7FA6F533-387F-79F0-D2A3-9E521B731662}"/>
              </a:ext>
            </a:extLst>
          </p:cNvPr>
          <p:cNvSpPr>
            <a:spLocks noGrp="1"/>
          </p:cNvSpPr>
          <p:nvPr>
            <p:ph type="body" sz="quarter" idx="36"/>
          </p:nvPr>
        </p:nvSpPr>
        <p:spPr/>
        <p:txBody>
          <a:bodyPr>
            <a:normAutofit/>
          </a:bodyPr>
          <a:lstStyle/>
          <a:p>
            <a:r>
              <a:rPr lang="en-US"/>
              <a:t>Receptionists with limited computer skills.</a:t>
            </a:r>
          </a:p>
        </p:txBody>
      </p:sp>
      <p:sp>
        <p:nvSpPr>
          <p:cNvPr id="3" name="Rectangle 2">
            <a:extLst>
              <a:ext uri="{FF2B5EF4-FFF2-40B4-BE49-F238E27FC236}">
                <a16:creationId xmlns:a16="http://schemas.microsoft.com/office/drawing/2014/main" id="{D5235064-F9B4-CABD-53AC-3D1B59C96503}"/>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336745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05DF785-A1AE-317E-9885-FC1510707F12}"/>
              </a:ext>
            </a:extLst>
          </p:cNvPr>
          <p:cNvSpPr>
            <a:spLocks noGrp="1"/>
          </p:cNvSpPr>
          <p:nvPr>
            <p:ph type="body" sz="quarter" idx="28"/>
          </p:nvPr>
        </p:nvSpPr>
        <p:spPr/>
        <p:txBody>
          <a:bodyPr/>
          <a:lstStyle/>
          <a:p>
            <a:endParaRPr lang="en-US"/>
          </a:p>
        </p:txBody>
      </p:sp>
      <p:sp>
        <p:nvSpPr>
          <p:cNvPr id="18" name="Text Placeholder 17">
            <a:extLst>
              <a:ext uri="{FF2B5EF4-FFF2-40B4-BE49-F238E27FC236}">
                <a16:creationId xmlns:a16="http://schemas.microsoft.com/office/drawing/2014/main" id="{FD7B2BFD-17A5-1E88-A6DE-8F7A4D7C3074}"/>
              </a:ext>
            </a:extLst>
          </p:cNvPr>
          <p:cNvSpPr>
            <a:spLocks noGrp="1"/>
          </p:cNvSpPr>
          <p:nvPr>
            <p:ph type="body" sz="quarter" idx="29"/>
          </p:nvPr>
        </p:nvSpPr>
        <p:spPr/>
        <p:txBody>
          <a:bodyPr/>
          <a:lstStyle/>
          <a:p>
            <a:endParaRPr lang="en-US"/>
          </a:p>
        </p:txBody>
      </p:sp>
      <p:sp>
        <p:nvSpPr>
          <p:cNvPr id="19" name="Text Placeholder 18">
            <a:extLst>
              <a:ext uri="{FF2B5EF4-FFF2-40B4-BE49-F238E27FC236}">
                <a16:creationId xmlns:a16="http://schemas.microsoft.com/office/drawing/2014/main" id="{5F036598-F677-55A6-DCE2-5319850F6F22}"/>
              </a:ext>
            </a:extLst>
          </p:cNvPr>
          <p:cNvSpPr>
            <a:spLocks noGrp="1"/>
          </p:cNvSpPr>
          <p:nvPr>
            <p:ph type="body" sz="quarter" idx="32"/>
          </p:nvPr>
        </p:nvSpPr>
        <p:spPr/>
        <p:txBody>
          <a:bodyPr/>
          <a:lstStyle/>
          <a:p>
            <a:endParaRPr lang="en-US"/>
          </a:p>
        </p:txBody>
      </p:sp>
      <p:sp>
        <p:nvSpPr>
          <p:cNvPr id="20" name="Text Placeholder 19">
            <a:extLst>
              <a:ext uri="{FF2B5EF4-FFF2-40B4-BE49-F238E27FC236}">
                <a16:creationId xmlns:a16="http://schemas.microsoft.com/office/drawing/2014/main" id="{B1C629DC-CE51-6F14-428E-FD78046408B3}"/>
              </a:ext>
            </a:extLst>
          </p:cNvPr>
          <p:cNvSpPr>
            <a:spLocks noGrp="1"/>
          </p:cNvSpPr>
          <p:nvPr>
            <p:ph type="body" sz="quarter" idx="33"/>
          </p:nvPr>
        </p:nvSpPr>
        <p:spPr/>
        <p:txBody>
          <a:bodyPr/>
          <a:lstStyle/>
          <a:p>
            <a:endParaRPr lang="en-US"/>
          </a:p>
        </p:txBody>
      </p:sp>
      <p:sp>
        <p:nvSpPr>
          <p:cNvPr id="21" name="Text Placeholder 20">
            <a:extLst>
              <a:ext uri="{FF2B5EF4-FFF2-40B4-BE49-F238E27FC236}">
                <a16:creationId xmlns:a16="http://schemas.microsoft.com/office/drawing/2014/main" id="{2F5245AD-5FE4-3822-4025-0EA2315D8758}"/>
              </a:ext>
            </a:extLst>
          </p:cNvPr>
          <p:cNvSpPr>
            <a:spLocks noGrp="1"/>
          </p:cNvSpPr>
          <p:nvPr>
            <p:ph type="body" sz="quarter" idx="37"/>
          </p:nvPr>
        </p:nvSpPr>
        <p:spPr/>
        <p:txBody>
          <a:bodyPr/>
          <a:lstStyle/>
          <a:p>
            <a:endParaRPr lang="en-US"/>
          </a:p>
        </p:txBody>
      </p:sp>
      <p:sp>
        <p:nvSpPr>
          <p:cNvPr id="16" name="Text Placeholder 15">
            <a:extLst>
              <a:ext uri="{FF2B5EF4-FFF2-40B4-BE49-F238E27FC236}">
                <a16:creationId xmlns:a16="http://schemas.microsoft.com/office/drawing/2014/main" id="{114D9434-C76F-5582-C165-8A39764819FC}"/>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EF99A9E2-B236-071D-9838-2EB48AC2D5F2}"/>
              </a:ext>
            </a:extLst>
          </p:cNvPr>
          <p:cNvSpPr>
            <a:spLocks noGrp="1"/>
          </p:cNvSpPr>
          <p:nvPr>
            <p:ph type="body" sz="quarter" idx="39"/>
          </p:nvPr>
        </p:nvSpPr>
        <p:spPr/>
        <p:txBody>
          <a:bodyPr/>
          <a:lstStyle/>
          <a:p>
            <a:endParaRPr lang="en-US"/>
          </a:p>
        </p:txBody>
      </p:sp>
      <p:sp>
        <p:nvSpPr>
          <p:cNvPr id="24" name="Text Placeholder 23">
            <a:extLst>
              <a:ext uri="{FF2B5EF4-FFF2-40B4-BE49-F238E27FC236}">
                <a16:creationId xmlns:a16="http://schemas.microsoft.com/office/drawing/2014/main" id="{815DE113-F9EE-0F31-8661-85F77BD80B3A}"/>
              </a:ext>
            </a:extLst>
          </p:cNvPr>
          <p:cNvSpPr>
            <a:spLocks noGrp="1"/>
          </p:cNvSpPr>
          <p:nvPr>
            <p:ph type="body" sz="quarter" idx="40"/>
          </p:nvPr>
        </p:nvSpPr>
        <p:spPr/>
        <p:txBody>
          <a:bodyPr/>
          <a:lstStyle/>
          <a:p>
            <a:endParaRPr lang="en-US"/>
          </a:p>
        </p:txBody>
      </p:sp>
      <p:sp>
        <p:nvSpPr>
          <p:cNvPr id="25" name="Text Placeholder 24">
            <a:extLst>
              <a:ext uri="{FF2B5EF4-FFF2-40B4-BE49-F238E27FC236}">
                <a16:creationId xmlns:a16="http://schemas.microsoft.com/office/drawing/2014/main" id="{BCB1F316-F99A-4AC9-2BA0-034F39EFD282}"/>
              </a:ext>
            </a:extLst>
          </p:cNvPr>
          <p:cNvSpPr>
            <a:spLocks noGrp="1"/>
          </p:cNvSpPr>
          <p:nvPr>
            <p:ph type="body" sz="quarter" idx="41"/>
          </p:nvPr>
        </p:nvSpPr>
        <p:spPr/>
        <p:txBody>
          <a:bodyPr/>
          <a:lstStyle/>
          <a:p>
            <a:endParaRPr lang="en-US"/>
          </a:p>
        </p:txBody>
      </p:sp>
      <p:sp>
        <p:nvSpPr>
          <p:cNvPr id="22" name="Text Placeholder 21">
            <a:extLst>
              <a:ext uri="{FF2B5EF4-FFF2-40B4-BE49-F238E27FC236}">
                <a16:creationId xmlns:a16="http://schemas.microsoft.com/office/drawing/2014/main" id="{E6D58FB4-2F46-A42E-4D77-9AA281A03482}"/>
              </a:ext>
            </a:extLst>
          </p:cNvPr>
          <p:cNvSpPr>
            <a:spLocks noGrp="1"/>
          </p:cNvSpPr>
          <p:nvPr>
            <p:ph type="body" sz="quarter" idx="38"/>
          </p:nvPr>
        </p:nvSpPr>
        <p:spPr/>
        <p:txBody>
          <a:bodyPr/>
          <a:lstStyle/>
          <a:p>
            <a:endParaRPr lang="en-US"/>
          </a:p>
        </p:txBody>
      </p:sp>
      <p:sp>
        <p:nvSpPr>
          <p:cNvPr id="26" name="Text Placeholder 25">
            <a:extLst>
              <a:ext uri="{FF2B5EF4-FFF2-40B4-BE49-F238E27FC236}">
                <a16:creationId xmlns:a16="http://schemas.microsoft.com/office/drawing/2014/main" id="{B0BBFEC2-1875-EE24-3970-669FA6FA1D7F}"/>
              </a:ext>
            </a:extLst>
          </p:cNvPr>
          <p:cNvSpPr>
            <a:spLocks noGrp="1"/>
          </p:cNvSpPr>
          <p:nvPr>
            <p:ph type="body" sz="quarter" idx="42"/>
          </p:nvPr>
        </p:nvSpPr>
        <p:spPr/>
        <p:txBody>
          <a:bodyPr/>
          <a:lstStyle/>
          <a:p>
            <a:endParaRPr lang="en-US"/>
          </a:p>
        </p:txBody>
      </p:sp>
      <p:sp>
        <p:nvSpPr>
          <p:cNvPr id="27" name="Text Placeholder 26">
            <a:extLst>
              <a:ext uri="{FF2B5EF4-FFF2-40B4-BE49-F238E27FC236}">
                <a16:creationId xmlns:a16="http://schemas.microsoft.com/office/drawing/2014/main" id="{4AA662A8-5BB5-5C37-8150-42C8556C76BD}"/>
              </a:ext>
            </a:extLst>
          </p:cNvPr>
          <p:cNvSpPr>
            <a:spLocks noGrp="1"/>
          </p:cNvSpPr>
          <p:nvPr>
            <p:ph type="body" sz="quarter" idx="52"/>
          </p:nvPr>
        </p:nvSpPr>
        <p:spPr/>
        <p:txBody>
          <a:bodyPr/>
          <a:lstStyle/>
          <a:p>
            <a:endParaRPr lang="en-US"/>
          </a:p>
        </p:txBody>
      </p:sp>
      <p:sp>
        <p:nvSpPr>
          <p:cNvPr id="28" name="Text Placeholder 27">
            <a:extLst>
              <a:ext uri="{FF2B5EF4-FFF2-40B4-BE49-F238E27FC236}">
                <a16:creationId xmlns:a16="http://schemas.microsoft.com/office/drawing/2014/main" id="{8A1E40E3-BB97-7015-3ABE-B0AD44725C82}"/>
              </a:ext>
            </a:extLst>
          </p:cNvPr>
          <p:cNvSpPr>
            <a:spLocks noGrp="1"/>
          </p:cNvSpPr>
          <p:nvPr>
            <p:ph type="body" sz="quarter" idx="53"/>
          </p:nvPr>
        </p:nvSpPr>
        <p:spPr/>
        <p:txBody>
          <a:bodyPr/>
          <a:lstStyle/>
          <a:p>
            <a:endParaRPr lang="en-US"/>
          </a:p>
        </p:txBody>
      </p:sp>
    </p:spTree>
    <p:extLst>
      <p:ext uri="{BB962C8B-B14F-4D97-AF65-F5344CB8AC3E}">
        <p14:creationId xmlns:p14="http://schemas.microsoft.com/office/powerpoint/2010/main" val="60363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767B9-6A4D-6E6B-BEF8-D315C9AAEA7A}"/>
            </a:ext>
          </a:extLst>
        </p:cNvPr>
        <p:cNvGrpSpPr/>
        <p:nvPr/>
      </p:nvGrpSpPr>
      <p:grpSpPr>
        <a:xfrm>
          <a:off x="0" y="0"/>
          <a:ext cx="0" cy="0"/>
          <a:chOff x="0" y="0"/>
          <a:chExt cx="0" cy="0"/>
        </a:xfrm>
      </p:grpSpPr>
      <p:sp>
        <p:nvSpPr>
          <p:cNvPr id="68" name="Text Placeholder 67">
            <a:extLst>
              <a:ext uri="{FF2B5EF4-FFF2-40B4-BE49-F238E27FC236}">
                <a16:creationId xmlns:a16="http://schemas.microsoft.com/office/drawing/2014/main" id="{AF680D63-FE6E-FBAB-C068-B3112CE7291D}"/>
              </a:ext>
            </a:extLst>
          </p:cNvPr>
          <p:cNvSpPr>
            <a:spLocks noGrp="1"/>
          </p:cNvSpPr>
          <p:nvPr>
            <p:ph type="body" sz="quarter" idx="28"/>
          </p:nvPr>
        </p:nvSpPr>
        <p:spPr/>
        <p:txBody>
          <a:bodyPr>
            <a:normAutofit/>
          </a:bodyPr>
          <a:lstStyle/>
          <a:p>
            <a:r>
              <a:rPr lang="en-US"/>
              <a:t>Sally, the salon owner</a:t>
            </a:r>
          </a:p>
        </p:txBody>
      </p:sp>
      <p:sp>
        <p:nvSpPr>
          <p:cNvPr id="69" name="Text Placeholder 68">
            <a:extLst>
              <a:ext uri="{FF2B5EF4-FFF2-40B4-BE49-F238E27FC236}">
                <a16:creationId xmlns:a16="http://schemas.microsoft.com/office/drawing/2014/main" id="{8BECC6DF-D40C-AB74-5058-95A32083C028}"/>
              </a:ext>
            </a:extLst>
          </p:cNvPr>
          <p:cNvSpPr>
            <a:spLocks noGrp="1"/>
          </p:cNvSpPr>
          <p:nvPr>
            <p:ph type="body" sz="quarter" idx="29"/>
          </p:nvPr>
        </p:nvSpPr>
        <p:spPr/>
        <p:txBody>
          <a:bodyPr/>
          <a:lstStyle/>
          <a:p>
            <a:r>
              <a:rPr lang="en-US"/>
              <a:t>A small business owner. She is expert in their businesses but not in marketing or technology. </a:t>
            </a:r>
          </a:p>
        </p:txBody>
      </p:sp>
      <p:sp>
        <p:nvSpPr>
          <p:cNvPr id="70" name="Text Placeholder 69">
            <a:extLst>
              <a:ext uri="{FF2B5EF4-FFF2-40B4-BE49-F238E27FC236}">
                <a16:creationId xmlns:a16="http://schemas.microsoft.com/office/drawing/2014/main" id="{72284D98-2232-972E-711A-9F874876DB31}"/>
              </a:ext>
            </a:extLst>
          </p:cNvPr>
          <p:cNvSpPr>
            <a:spLocks noGrp="1"/>
          </p:cNvSpPr>
          <p:nvPr>
            <p:ph type="body" sz="quarter" idx="32"/>
          </p:nvPr>
        </p:nvSpPr>
        <p:spPr>
          <a:noFill/>
        </p:spPr>
        <p:txBody>
          <a:bodyPr>
            <a:normAutofit lnSpcReduction="10000"/>
          </a:bodyPr>
          <a:lstStyle/>
          <a:p>
            <a:r>
              <a:rPr lang="en-US"/>
              <a:t>8:00 AM - The salon opens, and Sally greets clients, assigns staff to their stations, and oversees the morning appointments.</a:t>
            </a:r>
          </a:p>
          <a:p>
            <a:r>
              <a:rPr lang="en-US"/>
              <a:t>12:00 PM - Sally takes a break for lunch, using this time to catch up on administrative tasks, such as inventory management and bookkeeping.</a:t>
            </a:r>
          </a:p>
          <a:p>
            <a:r>
              <a:rPr lang="en-US"/>
              <a:t>1:00 PM - After lunch, she resumes managing the salon floor, assisting stylists, and attending to client needs.</a:t>
            </a:r>
          </a:p>
          <a:p>
            <a:r>
              <a:rPr lang="en-US"/>
              <a:t>5:00 PM - The salon closes, and Sally reviews the day's sales and performance metrics before finalizing staff schedules for the following day.. </a:t>
            </a:r>
          </a:p>
        </p:txBody>
      </p:sp>
      <p:sp>
        <p:nvSpPr>
          <p:cNvPr id="71" name="Text Placeholder 70">
            <a:extLst>
              <a:ext uri="{FF2B5EF4-FFF2-40B4-BE49-F238E27FC236}">
                <a16:creationId xmlns:a16="http://schemas.microsoft.com/office/drawing/2014/main" id="{05F4319F-2D3D-20BD-B566-7AA9E2B33B6E}"/>
              </a:ext>
            </a:extLst>
          </p:cNvPr>
          <p:cNvSpPr>
            <a:spLocks noGrp="1"/>
          </p:cNvSpPr>
          <p:nvPr>
            <p:ph type="body" sz="quarter" idx="33"/>
          </p:nvPr>
        </p:nvSpPr>
        <p:spPr/>
        <p:txBody>
          <a:bodyPr>
            <a:normAutofit fontScale="92500" lnSpcReduction="10000"/>
          </a:bodyPr>
          <a:lstStyle/>
          <a:p>
            <a:r>
              <a:rPr lang="en-US"/>
              <a:t>Attracting new customers. </a:t>
            </a:r>
          </a:p>
          <a:p>
            <a:r>
              <a:rPr lang="en-US"/>
              <a:t>Scheduling customers and stylists.</a:t>
            </a:r>
          </a:p>
          <a:p>
            <a:r>
              <a:rPr lang="en-US"/>
              <a:t>Whenever there’s a technical issue, she has to call a consultant which is both expensive and time consuming. </a:t>
            </a:r>
          </a:p>
        </p:txBody>
      </p:sp>
      <p:sp>
        <p:nvSpPr>
          <p:cNvPr id="72" name="Text Placeholder 71">
            <a:extLst>
              <a:ext uri="{FF2B5EF4-FFF2-40B4-BE49-F238E27FC236}">
                <a16:creationId xmlns:a16="http://schemas.microsoft.com/office/drawing/2014/main" id="{FCA5A56E-B56E-496B-75AF-F17CF4455B8C}"/>
              </a:ext>
            </a:extLst>
          </p:cNvPr>
          <p:cNvSpPr>
            <a:spLocks noGrp="1"/>
          </p:cNvSpPr>
          <p:nvPr>
            <p:ph type="body" sz="quarter" idx="37"/>
          </p:nvPr>
        </p:nvSpPr>
        <p:spPr/>
        <p:txBody>
          <a:bodyPr/>
          <a:lstStyle/>
          <a:p>
            <a:pPr>
              <a:spcAft>
                <a:spcPts val="300"/>
              </a:spcAft>
            </a:pPr>
            <a:r>
              <a:rPr lang="en-US"/>
              <a:t>Laptop and a mobile phone. </a:t>
            </a:r>
          </a:p>
          <a:p>
            <a:pPr>
              <a:spcAft>
                <a:spcPts val="300"/>
              </a:spcAft>
            </a:pPr>
            <a:r>
              <a:rPr lang="en-US"/>
              <a:t>Familiar with Facebook and other social media. </a:t>
            </a:r>
          </a:p>
          <a:p>
            <a:pPr>
              <a:spcAft>
                <a:spcPts val="300"/>
              </a:spcAft>
            </a:pPr>
            <a:r>
              <a:rPr lang="en-US"/>
              <a:t>Novice user of QuickBooks but relies on an accountant for anything advanced. </a:t>
            </a:r>
          </a:p>
        </p:txBody>
      </p:sp>
      <p:sp>
        <p:nvSpPr>
          <p:cNvPr id="4" name="Text Placeholder 3">
            <a:extLst>
              <a:ext uri="{FF2B5EF4-FFF2-40B4-BE49-F238E27FC236}">
                <a16:creationId xmlns:a16="http://schemas.microsoft.com/office/drawing/2014/main" id="{FEA8D189-7D1C-BD0B-F8A9-6CF14316CC0D}"/>
              </a:ext>
            </a:extLst>
          </p:cNvPr>
          <p:cNvSpPr>
            <a:spLocks noGrp="1"/>
          </p:cNvSpPr>
          <p:nvPr>
            <p:ph type="body" sz="quarter" idx="26"/>
          </p:nvPr>
        </p:nvSpPr>
        <p:spPr/>
        <p:txBody>
          <a:bodyPr/>
          <a:lstStyle/>
          <a:p>
            <a:endParaRPr lang="en-US"/>
          </a:p>
        </p:txBody>
      </p:sp>
      <p:sp>
        <p:nvSpPr>
          <p:cNvPr id="74" name="Text Placeholder 73">
            <a:extLst>
              <a:ext uri="{FF2B5EF4-FFF2-40B4-BE49-F238E27FC236}">
                <a16:creationId xmlns:a16="http://schemas.microsoft.com/office/drawing/2014/main" id="{E6C3A7FE-36FC-D28D-FDD2-E1A5126324E5}"/>
              </a:ext>
            </a:extLst>
          </p:cNvPr>
          <p:cNvSpPr>
            <a:spLocks noGrp="1"/>
          </p:cNvSpPr>
          <p:nvPr>
            <p:ph type="body" sz="quarter" idx="39"/>
          </p:nvPr>
        </p:nvSpPr>
        <p:spPr/>
        <p:txBody>
          <a:bodyPr/>
          <a:lstStyle/>
          <a:p>
            <a:r>
              <a:rPr lang="en-US"/>
              <a:t>Keep her customers coming back and ensuring a great customer visit and make sure the stylists have sufficient customers.</a:t>
            </a:r>
          </a:p>
        </p:txBody>
      </p:sp>
      <p:sp>
        <p:nvSpPr>
          <p:cNvPr id="75" name="Text Placeholder 74">
            <a:extLst>
              <a:ext uri="{FF2B5EF4-FFF2-40B4-BE49-F238E27FC236}">
                <a16:creationId xmlns:a16="http://schemas.microsoft.com/office/drawing/2014/main" id="{5D09801C-1D41-0C80-407B-3CB754543B07}"/>
              </a:ext>
            </a:extLst>
          </p:cNvPr>
          <p:cNvSpPr>
            <a:spLocks noGrp="1"/>
          </p:cNvSpPr>
          <p:nvPr>
            <p:ph type="body" sz="quarter" idx="40"/>
          </p:nvPr>
        </p:nvSpPr>
        <p:spPr/>
        <p:txBody>
          <a:bodyPr/>
          <a:lstStyle/>
          <a:p>
            <a:pPr>
              <a:spcAft>
                <a:spcPts val="300"/>
              </a:spcAft>
            </a:pPr>
            <a:r>
              <a:rPr lang="en-US"/>
              <a:t>Good with people and schmoozing customers. </a:t>
            </a:r>
          </a:p>
          <a:p>
            <a:pPr>
              <a:spcAft>
                <a:spcPts val="300"/>
              </a:spcAft>
            </a:pPr>
            <a:r>
              <a:rPr lang="en-US"/>
              <a:t>Some limited capabilities with spreadsheets.</a:t>
            </a:r>
          </a:p>
          <a:p>
            <a:pPr>
              <a:spcAft>
                <a:spcPts val="300"/>
              </a:spcAft>
            </a:pPr>
            <a:r>
              <a:rPr lang="en-US"/>
              <a:t>She understands cash flow. </a:t>
            </a:r>
          </a:p>
        </p:txBody>
      </p:sp>
      <p:sp>
        <p:nvSpPr>
          <p:cNvPr id="76" name="Text Placeholder 75">
            <a:extLst>
              <a:ext uri="{FF2B5EF4-FFF2-40B4-BE49-F238E27FC236}">
                <a16:creationId xmlns:a16="http://schemas.microsoft.com/office/drawing/2014/main" id="{0838C6FF-C200-75C1-FA33-B82DF9B801B1}"/>
              </a:ext>
            </a:extLst>
          </p:cNvPr>
          <p:cNvSpPr>
            <a:spLocks noGrp="1"/>
          </p:cNvSpPr>
          <p:nvPr>
            <p:ph type="body" sz="quarter" idx="41"/>
          </p:nvPr>
        </p:nvSpPr>
        <p:spPr/>
        <p:txBody>
          <a:bodyPr>
            <a:normAutofit/>
          </a:bodyPr>
          <a:lstStyle/>
          <a:p>
            <a:pPr>
              <a:spcAft>
                <a:spcPts val="300"/>
              </a:spcAft>
            </a:pPr>
            <a:r>
              <a:rPr lang="en-US"/>
              <a:t>Facebook. She probably has a page for her business. </a:t>
            </a:r>
          </a:p>
        </p:txBody>
      </p:sp>
      <p:sp>
        <p:nvSpPr>
          <p:cNvPr id="32" name="Text Placeholder 31">
            <a:extLst>
              <a:ext uri="{FF2B5EF4-FFF2-40B4-BE49-F238E27FC236}">
                <a16:creationId xmlns:a16="http://schemas.microsoft.com/office/drawing/2014/main" id="{3DBE1688-F2E2-FFFB-DE39-16DE4A167727}"/>
              </a:ext>
            </a:extLst>
          </p:cNvPr>
          <p:cNvSpPr>
            <a:spLocks noGrp="1"/>
          </p:cNvSpPr>
          <p:nvPr>
            <p:ph type="body" sz="quarter" idx="38"/>
          </p:nvPr>
        </p:nvSpPr>
        <p:spPr/>
        <p:txBody>
          <a:bodyPr/>
          <a:lstStyle/>
          <a:p>
            <a:r>
              <a:rPr lang="en-US">
                <a:cs typeface="Calibri" panose="020F0502020204030204" pitchFamily="34" charset="0"/>
              </a:rPr>
              <a:t>“The Boss”</a:t>
            </a:r>
          </a:p>
        </p:txBody>
      </p:sp>
      <p:sp>
        <p:nvSpPr>
          <p:cNvPr id="77" name="Text Placeholder 76">
            <a:extLst>
              <a:ext uri="{FF2B5EF4-FFF2-40B4-BE49-F238E27FC236}">
                <a16:creationId xmlns:a16="http://schemas.microsoft.com/office/drawing/2014/main" id="{FBE5BBCF-3BC1-F312-B64D-01DED0EBED02}"/>
              </a:ext>
            </a:extLst>
          </p:cNvPr>
          <p:cNvSpPr>
            <a:spLocks noGrp="1"/>
          </p:cNvSpPr>
          <p:nvPr>
            <p:ph type="body" sz="quarter" idx="42"/>
          </p:nvPr>
        </p:nvSpPr>
        <p:spPr/>
        <p:txBody>
          <a:bodyPr>
            <a:normAutofit/>
          </a:bodyPr>
          <a:lstStyle/>
          <a:p>
            <a:r>
              <a:rPr lang="en-US">
                <a:cs typeface="Calibri" panose="020F0502020204030204" pitchFamily="34" charset="0"/>
              </a:rPr>
              <a:t>Small services businesses such as hair salon</a:t>
            </a:r>
          </a:p>
        </p:txBody>
      </p:sp>
      <p:sp>
        <p:nvSpPr>
          <p:cNvPr id="78" name="Text Placeholder 77">
            <a:extLst>
              <a:ext uri="{FF2B5EF4-FFF2-40B4-BE49-F238E27FC236}">
                <a16:creationId xmlns:a16="http://schemas.microsoft.com/office/drawing/2014/main" id="{CB530905-0CD2-91DD-BC8D-46143C073476}"/>
              </a:ext>
            </a:extLst>
          </p:cNvPr>
          <p:cNvSpPr>
            <a:spLocks noGrp="1"/>
          </p:cNvSpPr>
          <p:nvPr>
            <p:ph type="body" sz="quarter" idx="52"/>
          </p:nvPr>
        </p:nvSpPr>
        <p:spPr/>
        <p:txBody>
          <a:bodyPr>
            <a:normAutofit/>
          </a:bodyPr>
          <a:lstStyle/>
          <a:p>
            <a:r>
              <a:rPr lang="en-US"/>
              <a:t>Office management systems</a:t>
            </a:r>
          </a:p>
        </p:txBody>
      </p:sp>
      <p:sp>
        <p:nvSpPr>
          <p:cNvPr id="6" name="Text Placeholder 5">
            <a:extLst>
              <a:ext uri="{FF2B5EF4-FFF2-40B4-BE49-F238E27FC236}">
                <a16:creationId xmlns:a16="http://schemas.microsoft.com/office/drawing/2014/main" id="{0098B995-4EB3-30D8-A299-5BC1F46749C5}"/>
              </a:ext>
            </a:extLst>
          </p:cNvPr>
          <p:cNvSpPr>
            <a:spLocks noGrp="1"/>
          </p:cNvSpPr>
          <p:nvPr>
            <p:ph type="body" sz="quarter" idx="53"/>
          </p:nvPr>
        </p:nvSpPr>
        <p:spPr/>
        <p:txBody>
          <a:bodyPr>
            <a:normAutofit/>
          </a:bodyPr>
          <a:lstStyle/>
          <a:p>
            <a:r>
              <a:rPr lang="en-US"/>
              <a:t>Email for customer-related information such as billing.</a:t>
            </a:r>
          </a:p>
          <a:p>
            <a:r>
              <a:rPr lang="en-US"/>
              <a:t>In-app for product notifications.</a:t>
            </a:r>
          </a:p>
        </p:txBody>
      </p:sp>
      <p:sp>
        <p:nvSpPr>
          <p:cNvPr id="3" name="Rectangle 2">
            <a:extLst>
              <a:ext uri="{FF2B5EF4-FFF2-40B4-BE49-F238E27FC236}">
                <a16:creationId xmlns:a16="http://schemas.microsoft.com/office/drawing/2014/main" id="{8452E884-A6E9-E30B-AA14-6157293251BC}"/>
              </a:ext>
            </a:extLst>
          </p:cNvPr>
          <p:cNvSpPr>
            <a:spLocks noChangeAspect="1"/>
          </p:cNvSpPr>
          <p:nvPr/>
        </p:nvSpPr>
        <p:spPr>
          <a:xfrm>
            <a:off x="7812729" y="860870"/>
            <a:ext cx="91440" cy="91440"/>
          </a:xfrm>
          <a:prstGeom prst="rect">
            <a:avLst/>
          </a:prstGeom>
          <a:solidFill>
            <a:schemeClr val="tx1"/>
          </a:solidFill>
          <a:ln>
            <a:noFill/>
          </a:ln>
          <a:effectLst/>
        </p:spPr>
        <p:txBody>
          <a:bodyPr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noFill/>
              </a:ln>
              <a:solidFill>
                <a:srgbClr val="FFFFFF"/>
              </a:solidFill>
              <a:effectLst/>
              <a:uLnTx/>
              <a:uFillTx/>
              <a:latin typeface="Calibri" panose="020F0502020204030204"/>
              <a:ea typeface="ＭＳ Ｐゴシック" charset="0"/>
            </a:endParaRPr>
          </a:p>
        </p:txBody>
      </p:sp>
      <p:sp>
        <p:nvSpPr>
          <p:cNvPr id="5" name="Rectangle 4">
            <a:extLst>
              <a:ext uri="{FF2B5EF4-FFF2-40B4-BE49-F238E27FC236}">
                <a16:creationId xmlns:a16="http://schemas.microsoft.com/office/drawing/2014/main" id="{08A30148-987A-59A7-2CDD-137F5F0E9D1E}"/>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219292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97D2-2367-F230-5EB8-9BE1257241C8}"/>
            </a:ext>
          </a:extLst>
        </p:cNvPr>
        <p:cNvGrpSpPr/>
        <p:nvPr/>
      </p:nvGrpSpPr>
      <p:grpSpPr>
        <a:xfrm>
          <a:off x="0" y="0"/>
          <a:ext cx="0" cy="0"/>
          <a:chOff x="0" y="0"/>
          <a:chExt cx="0" cy="0"/>
        </a:xfrm>
      </p:grpSpPr>
      <p:sp>
        <p:nvSpPr>
          <p:cNvPr id="68" name="Text Placeholder 67">
            <a:extLst>
              <a:ext uri="{FF2B5EF4-FFF2-40B4-BE49-F238E27FC236}">
                <a16:creationId xmlns:a16="http://schemas.microsoft.com/office/drawing/2014/main" id="{F8D86DB5-4060-3248-D64B-98AA257A44AC}"/>
              </a:ext>
            </a:extLst>
          </p:cNvPr>
          <p:cNvSpPr>
            <a:spLocks noGrp="1"/>
          </p:cNvSpPr>
          <p:nvPr>
            <p:ph type="body" sz="quarter" idx="28"/>
          </p:nvPr>
        </p:nvSpPr>
        <p:spPr/>
        <p:txBody>
          <a:bodyPr>
            <a:normAutofit/>
          </a:bodyPr>
          <a:lstStyle/>
          <a:p>
            <a:r>
              <a:rPr lang="en-US"/>
              <a:t>Reese, the salon receptionist</a:t>
            </a:r>
          </a:p>
        </p:txBody>
      </p:sp>
      <p:sp>
        <p:nvSpPr>
          <p:cNvPr id="69" name="Text Placeholder 68">
            <a:extLst>
              <a:ext uri="{FF2B5EF4-FFF2-40B4-BE49-F238E27FC236}">
                <a16:creationId xmlns:a16="http://schemas.microsoft.com/office/drawing/2014/main" id="{CDE33A8A-7E02-50C2-91A8-670DBE6675AD}"/>
              </a:ext>
            </a:extLst>
          </p:cNvPr>
          <p:cNvSpPr>
            <a:spLocks noGrp="1"/>
          </p:cNvSpPr>
          <p:nvPr>
            <p:ph type="body" sz="quarter" idx="29"/>
          </p:nvPr>
        </p:nvSpPr>
        <p:spPr>
          <a:noFill/>
        </p:spPr>
        <p:txBody>
          <a:bodyPr/>
          <a:lstStyle/>
          <a:p>
            <a:r>
              <a:rPr lang="en-US"/>
              <a:t>An hourly worker. </a:t>
            </a:r>
          </a:p>
          <a:p>
            <a:r>
              <a:rPr lang="en-US"/>
              <a:t>The average salon receptionist stays at their job for 1-2 years, based on the 1,996 salon receptionists resumes in </a:t>
            </a:r>
            <a:r>
              <a:rPr lang="en-US" err="1"/>
              <a:t>Zippia's</a:t>
            </a:r>
            <a:r>
              <a:rPr lang="en-US"/>
              <a:t> database.</a:t>
            </a:r>
          </a:p>
        </p:txBody>
      </p:sp>
      <p:sp>
        <p:nvSpPr>
          <p:cNvPr id="70" name="Text Placeholder 69">
            <a:extLst>
              <a:ext uri="{FF2B5EF4-FFF2-40B4-BE49-F238E27FC236}">
                <a16:creationId xmlns:a16="http://schemas.microsoft.com/office/drawing/2014/main" id="{7373E704-16A1-C95D-EE2F-8DE16385C32C}"/>
              </a:ext>
            </a:extLst>
          </p:cNvPr>
          <p:cNvSpPr>
            <a:spLocks noGrp="1"/>
          </p:cNvSpPr>
          <p:nvPr>
            <p:ph type="body" sz="quarter" idx="32"/>
          </p:nvPr>
        </p:nvSpPr>
        <p:spPr>
          <a:noFill/>
        </p:spPr>
        <p:txBody>
          <a:bodyPr>
            <a:normAutofit/>
          </a:bodyPr>
          <a:lstStyle/>
          <a:p>
            <a:r>
              <a:rPr lang="en-US"/>
              <a:t>When Reese arrives at the salon, she checks the appointment schedule for the day and ensures that everything is set up for the stylists.</a:t>
            </a:r>
          </a:p>
          <a:p>
            <a:r>
              <a:rPr lang="en-US"/>
              <a:t>Reese handles incoming calls, booking appointments, answering questions about services, and providing information on pricing and availability. She ensures that clients in the salon are attended to while still assisting callers.</a:t>
            </a:r>
          </a:p>
          <a:p>
            <a:r>
              <a:rPr lang="en-US"/>
              <a:t>Overall, Reese's day is filled with client interactions and keeping things running smoothly behind the scenes.</a:t>
            </a:r>
          </a:p>
        </p:txBody>
      </p:sp>
      <p:sp>
        <p:nvSpPr>
          <p:cNvPr id="71" name="Text Placeholder 70">
            <a:extLst>
              <a:ext uri="{FF2B5EF4-FFF2-40B4-BE49-F238E27FC236}">
                <a16:creationId xmlns:a16="http://schemas.microsoft.com/office/drawing/2014/main" id="{19480C77-56D6-50A8-7A1C-B233DB4BA196}"/>
              </a:ext>
            </a:extLst>
          </p:cNvPr>
          <p:cNvSpPr>
            <a:spLocks noGrp="1"/>
          </p:cNvSpPr>
          <p:nvPr>
            <p:ph type="body" sz="quarter" idx="33"/>
          </p:nvPr>
        </p:nvSpPr>
        <p:spPr/>
        <p:txBody>
          <a:bodyPr>
            <a:normAutofit/>
          </a:bodyPr>
          <a:lstStyle/>
          <a:p>
            <a:r>
              <a:rPr lang="en-US"/>
              <a:t>Cranky customers.</a:t>
            </a:r>
          </a:p>
          <a:p>
            <a:r>
              <a:rPr lang="en-US"/>
              <a:t>Cranky boss when customers are cranky.</a:t>
            </a:r>
          </a:p>
          <a:p>
            <a:r>
              <a:rPr lang="en-US"/>
              <a:t>Easily overwhelmed with too many things happening at once.</a:t>
            </a:r>
          </a:p>
        </p:txBody>
      </p:sp>
      <p:sp>
        <p:nvSpPr>
          <p:cNvPr id="72" name="Text Placeholder 71">
            <a:extLst>
              <a:ext uri="{FF2B5EF4-FFF2-40B4-BE49-F238E27FC236}">
                <a16:creationId xmlns:a16="http://schemas.microsoft.com/office/drawing/2014/main" id="{EFBBD66F-EBDF-2C58-8CA6-988527610A9F}"/>
              </a:ext>
            </a:extLst>
          </p:cNvPr>
          <p:cNvSpPr>
            <a:spLocks noGrp="1"/>
          </p:cNvSpPr>
          <p:nvPr>
            <p:ph type="body" sz="quarter" idx="37"/>
          </p:nvPr>
        </p:nvSpPr>
        <p:spPr/>
        <p:txBody>
          <a:bodyPr/>
          <a:lstStyle/>
          <a:p>
            <a:r>
              <a:rPr lang="en-US"/>
              <a:t>Desktop computer. Uses her personal mobile phone. </a:t>
            </a:r>
          </a:p>
          <a:p>
            <a:r>
              <a:rPr lang="en-US"/>
              <a:t>Extensive experience with Facebook, WhatsApp, TikTok, and other social media.</a:t>
            </a:r>
          </a:p>
        </p:txBody>
      </p:sp>
      <p:sp>
        <p:nvSpPr>
          <p:cNvPr id="4" name="Text Placeholder 3">
            <a:extLst>
              <a:ext uri="{FF2B5EF4-FFF2-40B4-BE49-F238E27FC236}">
                <a16:creationId xmlns:a16="http://schemas.microsoft.com/office/drawing/2014/main" id="{B21F1233-B660-14EF-7E48-7563F61450CD}"/>
              </a:ext>
            </a:extLst>
          </p:cNvPr>
          <p:cNvSpPr>
            <a:spLocks noGrp="1"/>
          </p:cNvSpPr>
          <p:nvPr>
            <p:ph type="body" sz="quarter" idx="26"/>
          </p:nvPr>
        </p:nvSpPr>
        <p:spPr/>
        <p:txBody>
          <a:bodyPr/>
          <a:lstStyle/>
          <a:p>
            <a:endParaRPr lang="en-US"/>
          </a:p>
        </p:txBody>
      </p:sp>
      <p:sp>
        <p:nvSpPr>
          <p:cNvPr id="74" name="Text Placeholder 73">
            <a:extLst>
              <a:ext uri="{FF2B5EF4-FFF2-40B4-BE49-F238E27FC236}">
                <a16:creationId xmlns:a16="http://schemas.microsoft.com/office/drawing/2014/main" id="{43412F1D-D5C9-6ABE-F46A-42B26EF6B4A9}"/>
              </a:ext>
            </a:extLst>
          </p:cNvPr>
          <p:cNvSpPr>
            <a:spLocks noGrp="1"/>
          </p:cNvSpPr>
          <p:nvPr>
            <p:ph type="body" sz="quarter" idx="39"/>
          </p:nvPr>
        </p:nvSpPr>
        <p:spPr/>
        <p:txBody>
          <a:bodyPr/>
          <a:lstStyle/>
          <a:p>
            <a:r>
              <a:rPr lang="en-US"/>
              <a:t>Anything but this job. The job is a steppingstone to a real job.</a:t>
            </a:r>
          </a:p>
        </p:txBody>
      </p:sp>
      <p:sp>
        <p:nvSpPr>
          <p:cNvPr id="75" name="Text Placeholder 74">
            <a:extLst>
              <a:ext uri="{FF2B5EF4-FFF2-40B4-BE49-F238E27FC236}">
                <a16:creationId xmlns:a16="http://schemas.microsoft.com/office/drawing/2014/main" id="{58D59D3E-F7D4-4C24-C3F5-C307E7D982B4}"/>
              </a:ext>
            </a:extLst>
          </p:cNvPr>
          <p:cNvSpPr>
            <a:spLocks noGrp="1"/>
          </p:cNvSpPr>
          <p:nvPr>
            <p:ph type="body" sz="quarter" idx="40"/>
          </p:nvPr>
        </p:nvSpPr>
        <p:spPr/>
        <p:txBody>
          <a:bodyPr/>
          <a:lstStyle/>
          <a:p>
            <a:r>
              <a:rPr lang="en-US"/>
              <a:t>Good with people and schmoozing customers. </a:t>
            </a:r>
          </a:p>
        </p:txBody>
      </p:sp>
      <p:sp>
        <p:nvSpPr>
          <p:cNvPr id="76" name="Text Placeholder 75">
            <a:extLst>
              <a:ext uri="{FF2B5EF4-FFF2-40B4-BE49-F238E27FC236}">
                <a16:creationId xmlns:a16="http://schemas.microsoft.com/office/drawing/2014/main" id="{F4B5256D-8663-8022-1305-448799AF437F}"/>
              </a:ext>
            </a:extLst>
          </p:cNvPr>
          <p:cNvSpPr>
            <a:spLocks noGrp="1"/>
          </p:cNvSpPr>
          <p:nvPr>
            <p:ph type="body" sz="quarter" idx="41"/>
          </p:nvPr>
        </p:nvSpPr>
        <p:spPr/>
        <p:txBody>
          <a:bodyPr/>
          <a:lstStyle/>
          <a:p>
            <a:r>
              <a:rPr lang="en-US"/>
              <a:t>n/a</a:t>
            </a:r>
          </a:p>
        </p:txBody>
      </p:sp>
      <p:sp>
        <p:nvSpPr>
          <p:cNvPr id="73" name="Text Placeholder 72">
            <a:extLst>
              <a:ext uri="{FF2B5EF4-FFF2-40B4-BE49-F238E27FC236}">
                <a16:creationId xmlns:a16="http://schemas.microsoft.com/office/drawing/2014/main" id="{EDAF3B78-D4F5-E79E-D9F8-AEDF39D5CD8A}"/>
              </a:ext>
            </a:extLst>
          </p:cNvPr>
          <p:cNvSpPr>
            <a:spLocks noGrp="1"/>
          </p:cNvSpPr>
          <p:nvPr>
            <p:ph type="body" sz="quarter" idx="38"/>
          </p:nvPr>
        </p:nvSpPr>
        <p:spPr/>
        <p:txBody>
          <a:bodyPr>
            <a:normAutofit/>
          </a:bodyPr>
          <a:lstStyle/>
          <a:p>
            <a:r>
              <a:rPr lang="en-US">
                <a:cs typeface="Calibri" panose="020F0502020204030204" pitchFamily="34" charset="0"/>
              </a:rPr>
              <a:t>Receptionist, customer service</a:t>
            </a:r>
          </a:p>
        </p:txBody>
      </p:sp>
      <p:sp>
        <p:nvSpPr>
          <p:cNvPr id="77" name="Text Placeholder 76">
            <a:extLst>
              <a:ext uri="{FF2B5EF4-FFF2-40B4-BE49-F238E27FC236}">
                <a16:creationId xmlns:a16="http://schemas.microsoft.com/office/drawing/2014/main" id="{4B1591B5-F967-B9E3-4082-75C4B8995EAF}"/>
              </a:ext>
            </a:extLst>
          </p:cNvPr>
          <p:cNvSpPr>
            <a:spLocks noGrp="1"/>
          </p:cNvSpPr>
          <p:nvPr>
            <p:ph type="body" sz="quarter" idx="42"/>
          </p:nvPr>
        </p:nvSpPr>
        <p:spPr/>
        <p:txBody>
          <a:bodyPr>
            <a:normAutofit/>
          </a:bodyPr>
          <a:lstStyle/>
          <a:p>
            <a:r>
              <a:rPr lang="en-US">
                <a:cs typeface="Calibri" panose="020F0502020204030204" pitchFamily="34" charset="0"/>
              </a:rPr>
              <a:t>Small services business</a:t>
            </a:r>
          </a:p>
        </p:txBody>
      </p:sp>
      <p:sp>
        <p:nvSpPr>
          <p:cNvPr id="78" name="Text Placeholder 77">
            <a:extLst>
              <a:ext uri="{FF2B5EF4-FFF2-40B4-BE49-F238E27FC236}">
                <a16:creationId xmlns:a16="http://schemas.microsoft.com/office/drawing/2014/main" id="{E49D4678-5997-03B9-54A5-42C1A7C92830}"/>
              </a:ext>
            </a:extLst>
          </p:cNvPr>
          <p:cNvSpPr>
            <a:spLocks noGrp="1"/>
          </p:cNvSpPr>
          <p:nvPr>
            <p:ph type="body" sz="quarter" idx="52"/>
          </p:nvPr>
        </p:nvSpPr>
        <p:spPr/>
        <p:txBody>
          <a:bodyPr/>
          <a:lstStyle/>
          <a:p>
            <a:r>
              <a:rPr lang="en-US"/>
              <a:t>Office management systems</a:t>
            </a:r>
          </a:p>
        </p:txBody>
      </p:sp>
      <p:sp>
        <p:nvSpPr>
          <p:cNvPr id="6" name="Text Placeholder 5">
            <a:extLst>
              <a:ext uri="{FF2B5EF4-FFF2-40B4-BE49-F238E27FC236}">
                <a16:creationId xmlns:a16="http://schemas.microsoft.com/office/drawing/2014/main" id="{0931FDCA-CDCE-3A16-7A87-18DC909CE332}"/>
              </a:ext>
            </a:extLst>
          </p:cNvPr>
          <p:cNvSpPr>
            <a:spLocks noGrp="1"/>
          </p:cNvSpPr>
          <p:nvPr>
            <p:ph type="body" sz="quarter" idx="53"/>
          </p:nvPr>
        </p:nvSpPr>
        <p:spPr/>
        <p:txBody>
          <a:bodyPr/>
          <a:lstStyle/>
          <a:p>
            <a:r>
              <a:rPr lang="en-US"/>
              <a:t>In-app notifications </a:t>
            </a:r>
          </a:p>
        </p:txBody>
      </p:sp>
      <p:sp>
        <p:nvSpPr>
          <p:cNvPr id="3" name="Rectangle 2">
            <a:extLst>
              <a:ext uri="{FF2B5EF4-FFF2-40B4-BE49-F238E27FC236}">
                <a16:creationId xmlns:a16="http://schemas.microsoft.com/office/drawing/2014/main" id="{2F643B26-082C-CD2C-654B-5794BF1027A7}"/>
              </a:ext>
            </a:extLst>
          </p:cNvPr>
          <p:cNvSpPr>
            <a:spLocks noChangeAspect="1"/>
          </p:cNvSpPr>
          <p:nvPr/>
        </p:nvSpPr>
        <p:spPr>
          <a:xfrm>
            <a:off x="7812729" y="1228197"/>
            <a:ext cx="91440" cy="91440"/>
          </a:xfrm>
          <a:prstGeom prst="rect">
            <a:avLst/>
          </a:prstGeom>
          <a:solidFill>
            <a:schemeClr val="tx1"/>
          </a:solidFill>
          <a:ln>
            <a:noFill/>
          </a:ln>
          <a:effectLst/>
        </p:spPr>
        <p:txBody>
          <a:bodyPr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noFill/>
              </a:ln>
              <a:solidFill>
                <a:srgbClr val="FFFFFF"/>
              </a:solidFill>
              <a:effectLst/>
              <a:uLnTx/>
              <a:uFillTx/>
              <a:latin typeface="Calibri" panose="020F0502020204030204"/>
              <a:ea typeface="ＭＳ Ｐゴシック" charset="0"/>
            </a:endParaRPr>
          </a:p>
        </p:txBody>
      </p:sp>
      <p:sp>
        <p:nvSpPr>
          <p:cNvPr id="5" name="Rectangle 4">
            <a:extLst>
              <a:ext uri="{FF2B5EF4-FFF2-40B4-BE49-F238E27FC236}">
                <a16:creationId xmlns:a16="http://schemas.microsoft.com/office/drawing/2014/main" id="{E49DA12B-45E7-CD30-1758-A508910ED4F1}"/>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410003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97C400F-DAB8-3B13-F7BB-AE42566D48D2}"/>
              </a:ext>
            </a:extLst>
          </p:cNvPr>
          <p:cNvSpPr>
            <a:spLocks noGrp="1"/>
          </p:cNvSpPr>
          <p:nvPr>
            <p:ph type="body" sz="quarter" idx="37"/>
          </p:nvPr>
        </p:nvSpPr>
        <p:spPr/>
        <p:txBody>
          <a:bodyPr/>
          <a:lstStyle/>
          <a:p>
            <a:endParaRPr lang="en-US"/>
          </a:p>
        </p:txBody>
      </p:sp>
      <p:sp>
        <p:nvSpPr>
          <p:cNvPr id="11" name="Text Placeholder 10">
            <a:extLst>
              <a:ext uri="{FF2B5EF4-FFF2-40B4-BE49-F238E27FC236}">
                <a16:creationId xmlns:a16="http://schemas.microsoft.com/office/drawing/2014/main" id="{63E140B1-54C2-4540-45A2-24BD6FCA34FF}"/>
              </a:ext>
            </a:extLst>
          </p:cNvPr>
          <p:cNvSpPr>
            <a:spLocks noGrp="1"/>
          </p:cNvSpPr>
          <p:nvPr>
            <p:ph type="body" sz="quarter" idx="38"/>
          </p:nvPr>
        </p:nvSpPr>
        <p:spPr/>
        <p:txBody>
          <a:bodyPr/>
          <a:lstStyle/>
          <a:p>
            <a:endParaRPr lang="en-US"/>
          </a:p>
        </p:txBody>
      </p:sp>
      <p:sp>
        <p:nvSpPr>
          <p:cNvPr id="9" name="Text Placeholder 8">
            <a:extLst>
              <a:ext uri="{FF2B5EF4-FFF2-40B4-BE49-F238E27FC236}">
                <a16:creationId xmlns:a16="http://schemas.microsoft.com/office/drawing/2014/main" id="{563C21A9-2801-C681-7697-AE76EC15D351}"/>
              </a:ext>
            </a:extLst>
          </p:cNvPr>
          <p:cNvSpPr>
            <a:spLocks noGrp="1"/>
          </p:cNvSpPr>
          <p:nvPr>
            <p:ph type="body" sz="quarter" idx="32"/>
          </p:nvPr>
        </p:nvSpPr>
        <p:spPr/>
        <p:txBody>
          <a:bodyPr>
            <a:normAutofit lnSpcReduction="10000"/>
          </a:bodyPr>
          <a:lstStyle/>
          <a:p>
            <a:endParaRPr lang="en-US"/>
          </a:p>
        </p:txBody>
      </p:sp>
      <p:sp>
        <p:nvSpPr>
          <p:cNvPr id="12" name="Text Placeholder 11">
            <a:extLst>
              <a:ext uri="{FF2B5EF4-FFF2-40B4-BE49-F238E27FC236}">
                <a16:creationId xmlns:a16="http://schemas.microsoft.com/office/drawing/2014/main" id="{96D82A50-4FA3-58DD-B733-9D7A5CE6457F}"/>
              </a:ext>
            </a:extLst>
          </p:cNvPr>
          <p:cNvSpPr>
            <a:spLocks noGrp="1"/>
          </p:cNvSpPr>
          <p:nvPr>
            <p:ph type="body" sz="quarter" idx="39"/>
          </p:nvPr>
        </p:nvSpPr>
        <p:spPr/>
        <p:txBody>
          <a:bodyPr/>
          <a:lstStyle/>
          <a:p>
            <a:endParaRPr lang="en-US"/>
          </a:p>
        </p:txBody>
      </p:sp>
      <p:sp>
        <p:nvSpPr>
          <p:cNvPr id="15" name="Text Placeholder 14">
            <a:extLst>
              <a:ext uri="{FF2B5EF4-FFF2-40B4-BE49-F238E27FC236}">
                <a16:creationId xmlns:a16="http://schemas.microsoft.com/office/drawing/2014/main" id="{1CF5079C-22DC-BEDA-1AA7-8881D24F5F78}"/>
              </a:ext>
            </a:extLst>
          </p:cNvPr>
          <p:cNvSpPr>
            <a:spLocks noGrp="1"/>
          </p:cNvSpPr>
          <p:nvPr>
            <p:ph type="body" sz="quarter" idx="41"/>
          </p:nvPr>
        </p:nvSpPr>
        <p:spPr/>
        <p:txBody>
          <a:bodyPr/>
          <a:lstStyle/>
          <a:p>
            <a:endParaRPr lang="en-US"/>
          </a:p>
        </p:txBody>
      </p:sp>
      <p:sp>
        <p:nvSpPr>
          <p:cNvPr id="13" name="Text Placeholder 12">
            <a:extLst>
              <a:ext uri="{FF2B5EF4-FFF2-40B4-BE49-F238E27FC236}">
                <a16:creationId xmlns:a16="http://schemas.microsoft.com/office/drawing/2014/main" id="{070877D1-84D3-EA6E-0164-4B75182E7CD2}"/>
              </a:ext>
            </a:extLst>
          </p:cNvPr>
          <p:cNvSpPr>
            <a:spLocks noGrp="1"/>
          </p:cNvSpPr>
          <p:nvPr>
            <p:ph type="body" sz="quarter" idx="40"/>
          </p:nvPr>
        </p:nvSpPr>
        <p:spPr/>
        <p:txBody>
          <a:bodyPr>
            <a:normAutofit lnSpcReduction="10000"/>
          </a:bodyPr>
          <a:lstStyle/>
          <a:p>
            <a:endParaRPr lang="en-US"/>
          </a:p>
        </p:txBody>
      </p:sp>
      <p:sp>
        <p:nvSpPr>
          <p:cNvPr id="16" name="Text Placeholder 15">
            <a:extLst>
              <a:ext uri="{FF2B5EF4-FFF2-40B4-BE49-F238E27FC236}">
                <a16:creationId xmlns:a16="http://schemas.microsoft.com/office/drawing/2014/main" id="{47192E41-6639-A278-880F-C899B7F9F088}"/>
              </a:ext>
            </a:extLst>
          </p:cNvPr>
          <p:cNvSpPr>
            <a:spLocks noGrp="1"/>
          </p:cNvSpPr>
          <p:nvPr>
            <p:ph type="body" sz="quarter" idx="42"/>
          </p:nvPr>
        </p:nvSpPr>
        <p:spPr/>
        <p:txBody>
          <a:bodyPr/>
          <a:lstStyle/>
          <a:p>
            <a:endParaRPr lang="en-US"/>
          </a:p>
        </p:txBody>
      </p:sp>
      <p:sp>
        <p:nvSpPr>
          <p:cNvPr id="17" name="Text Placeholder 16">
            <a:extLst>
              <a:ext uri="{FF2B5EF4-FFF2-40B4-BE49-F238E27FC236}">
                <a16:creationId xmlns:a16="http://schemas.microsoft.com/office/drawing/2014/main" id="{B2D82999-2A53-D1F4-2615-3B033CA895CD}"/>
              </a:ext>
            </a:extLst>
          </p:cNvPr>
          <p:cNvSpPr>
            <a:spLocks noGrp="1"/>
          </p:cNvSpPr>
          <p:nvPr>
            <p:ph type="body" sz="quarter" idx="43"/>
          </p:nvPr>
        </p:nvSpPr>
        <p:spPr/>
        <p:txBody>
          <a:bodyPr/>
          <a:lstStyle/>
          <a:p>
            <a:endParaRPr lang="en-US"/>
          </a:p>
        </p:txBody>
      </p:sp>
      <p:sp>
        <p:nvSpPr>
          <p:cNvPr id="8" name="Text Placeholder 7">
            <a:extLst>
              <a:ext uri="{FF2B5EF4-FFF2-40B4-BE49-F238E27FC236}">
                <a16:creationId xmlns:a16="http://schemas.microsoft.com/office/drawing/2014/main" id="{9FB113B1-75D4-0F53-4008-F5312D24A58A}"/>
              </a:ext>
            </a:extLst>
          </p:cNvPr>
          <p:cNvSpPr>
            <a:spLocks noGrp="1"/>
          </p:cNvSpPr>
          <p:nvPr>
            <p:ph type="body" sz="quarter" idx="26"/>
          </p:nvPr>
        </p:nvSpPr>
        <p:spPr/>
        <p:txBody>
          <a:bodyPr>
            <a:normAutofit lnSpcReduction="10000"/>
          </a:bodyPr>
          <a:lstStyle/>
          <a:p>
            <a:endParaRPr lang="en-US"/>
          </a:p>
        </p:txBody>
      </p:sp>
    </p:spTree>
    <p:extLst>
      <p:ext uri="{BB962C8B-B14F-4D97-AF65-F5344CB8AC3E}">
        <p14:creationId xmlns:p14="http://schemas.microsoft.com/office/powerpoint/2010/main" val="350530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DE76-2D6B-F2EE-7EB0-EE2F81B5104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EBB894F-A18B-A4FD-1D40-3816CC0B6E2C}"/>
              </a:ext>
            </a:extLst>
          </p:cNvPr>
          <p:cNvSpPr>
            <a:spLocks noGrp="1"/>
          </p:cNvSpPr>
          <p:nvPr>
            <p:ph type="body" sz="quarter" idx="37"/>
          </p:nvPr>
        </p:nvSpPr>
        <p:spPr/>
        <p:txBody>
          <a:bodyPr>
            <a:normAutofit/>
          </a:bodyPr>
          <a:lstStyle/>
          <a:p>
            <a:r>
              <a:rPr lang="en-US"/>
              <a:t>Online booking of appointments and services</a:t>
            </a:r>
          </a:p>
          <a:p>
            <a:endParaRPr lang="en-US"/>
          </a:p>
        </p:txBody>
      </p:sp>
      <p:sp>
        <p:nvSpPr>
          <p:cNvPr id="11" name="Text Placeholder 10">
            <a:extLst>
              <a:ext uri="{FF2B5EF4-FFF2-40B4-BE49-F238E27FC236}">
                <a16:creationId xmlns:a16="http://schemas.microsoft.com/office/drawing/2014/main" id="{3B545E16-B04C-10EE-FC80-60A22E8A16C3}"/>
              </a:ext>
            </a:extLst>
          </p:cNvPr>
          <p:cNvSpPr>
            <a:spLocks noGrp="1"/>
          </p:cNvSpPr>
          <p:nvPr>
            <p:ph type="body" sz="quarter" idx="38"/>
          </p:nvPr>
        </p:nvSpPr>
        <p:spPr/>
        <p:txBody>
          <a:bodyPr>
            <a:normAutofit lnSpcReduction="10000"/>
          </a:bodyPr>
          <a:lstStyle/>
          <a:p>
            <a:r>
              <a:rPr lang="en-US"/>
              <a:t>Today we have a big calendar book that we write in by hand. More and more of our customers want to be able to book appointments online but we are concerned about double-booking if we have both online and paper calendars. </a:t>
            </a:r>
          </a:p>
          <a:p>
            <a:r>
              <a:rPr lang="en-US"/>
              <a:t>Furthermore, many customers want to book multiple or repeating appointments. </a:t>
            </a:r>
          </a:p>
          <a:p>
            <a:r>
              <a:rPr lang="en-US"/>
              <a:t>Our customers want a reminder of their appointments. [Remember, our customers have mobile phones.]</a:t>
            </a:r>
          </a:p>
          <a:p>
            <a:r>
              <a:rPr lang="en-US"/>
              <a:t>Our stylists need to know their schedule and need to be able to specify when they are available. </a:t>
            </a:r>
          </a:p>
        </p:txBody>
      </p:sp>
      <p:sp>
        <p:nvSpPr>
          <p:cNvPr id="8" name="Text Placeholder 7">
            <a:extLst>
              <a:ext uri="{FF2B5EF4-FFF2-40B4-BE49-F238E27FC236}">
                <a16:creationId xmlns:a16="http://schemas.microsoft.com/office/drawing/2014/main" id="{ADD08C89-12C5-9DFA-0134-AC5CE4368AF9}"/>
              </a:ext>
            </a:extLst>
          </p:cNvPr>
          <p:cNvSpPr>
            <a:spLocks noGrp="1"/>
          </p:cNvSpPr>
          <p:nvPr>
            <p:ph type="body" sz="quarter" idx="32"/>
          </p:nvPr>
        </p:nvSpPr>
        <p:spPr/>
        <p:txBody>
          <a:bodyPr>
            <a:normAutofit lnSpcReduction="10000"/>
          </a:bodyPr>
          <a:lstStyle/>
          <a:p>
            <a:r>
              <a:rPr lang="en-US"/>
              <a:t>Office Management Systems</a:t>
            </a:r>
          </a:p>
        </p:txBody>
      </p:sp>
      <p:sp>
        <p:nvSpPr>
          <p:cNvPr id="12" name="Text Placeholder 11">
            <a:extLst>
              <a:ext uri="{FF2B5EF4-FFF2-40B4-BE49-F238E27FC236}">
                <a16:creationId xmlns:a16="http://schemas.microsoft.com/office/drawing/2014/main" id="{C10B0D1A-0CAE-1612-7281-A2E4E291F3B3}"/>
              </a:ext>
            </a:extLst>
          </p:cNvPr>
          <p:cNvSpPr>
            <a:spLocks noGrp="1"/>
          </p:cNvSpPr>
          <p:nvPr>
            <p:ph type="body" sz="quarter" idx="39"/>
          </p:nvPr>
        </p:nvSpPr>
        <p:spPr/>
        <p:txBody>
          <a:bodyPr>
            <a:normAutofit/>
          </a:bodyPr>
          <a:lstStyle/>
          <a:p>
            <a:r>
              <a:rPr lang="en-US"/>
              <a:t>Small business owners</a:t>
            </a:r>
          </a:p>
        </p:txBody>
      </p:sp>
      <p:sp>
        <p:nvSpPr>
          <p:cNvPr id="15" name="Text Placeholder 14">
            <a:extLst>
              <a:ext uri="{FF2B5EF4-FFF2-40B4-BE49-F238E27FC236}">
                <a16:creationId xmlns:a16="http://schemas.microsoft.com/office/drawing/2014/main" id="{4295F8C0-9DDC-3830-29D5-E65D730110AB}"/>
              </a:ext>
            </a:extLst>
          </p:cNvPr>
          <p:cNvSpPr>
            <a:spLocks noGrp="1"/>
          </p:cNvSpPr>
          <p:nvPr>
            <p:ph type="body" sz="quarter" idx="41"/>
          </p:nvPr>
        </p:nvSpPr>
        <p:spPr/>
        <p:txBody>
          <a:bodyPr>
            <a:normAutofit/>
          </a:bodyPr>
          <a:lstStyle/>
          <a:p>
            <a:r>
              <a:rPr lang="en-US"/>
              <a:t>Salon Receptionists and customers</a:t>
            </a:r>
          </a:p>
        </p:txBody>
      </p:sp>
      <p:sp>
        <p:nvSpPr>
          <p:cNvPr id="4" name="Text Placeholder 3">
            <a:extLst>
              <a:ext uri="{FF2B5EF4-FFF2-40B4-BE49-F238E27FC236}">
                <a16:creationId xmlns:a16="http://schemas.microsoft.com/office/drawing/2014/main" id="{B1F226D6-3833-CD91-5F08-05991A0AE6C9}"/>
              </a:ext>
            </a:extLst>
          </p:cNvPr>
          <p:cNvSpPr>
            <a:spLocks noGrp="1"/>
          </p:cNvSpPr>
          <p:nvPr>
            <p:ph type="body" sz="quarter" idx="40"/>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8F58BF78-FF9D-2813-8BBC-CE7742F6BB03}"/>
              </a:ext>
            </a:extLst>
          </p:cNvPr>
          <p:cNvSpPr>
            <a:spLocks noGrp="1"/>
          </p:cNvSpPr>
          <p:nvPr>
            <p:ph type="body" sz="quarter" idx="42"/>
          </p:nvPr>
        </p:nvSpPr>
        <p:spPr/>
        <p:txBody>
          <a:bodyPr/>
          <a:lstStyle/>
          <a:p>
            <a:r>
              <a:rPr lang="en-US"/>
              <a:t>John Smith &lt;</a:t>
            </a:r>
            <a:r>
              <a:rPr lang="en-US" err="1"/>
              <a:t>john@company.com</a:t>
            </a:r>
            <a:r>
              <a:rPr lang="en-US"/>
              <a:t>&gt;</a:t>
            </a:r>
          </a:p>
          <a:p>
            <a:r>
              <a:rPr lang="en-US"/>
              <a:t>Susan Jones &lt;</a:t>
            </a:r>
            <a:r>
              <a:rPr lang="en-US" err="1"/>
              <a:t>susan@company.com</a:t>
            </a:r>
            <a:r>
              <a:rPr lang="en-US"/>
              <a:t>&gt;</a:t>
            </a:r>
          </a:p>
          <a:p>
            <a:r>
              <a:rPr lang="en-US"/>
              <a:t>Layla Khan &lt;</a:t>
            </a:r>
            <a:r>
              <a:rPr lang="en-US" err="1"/>
              <a:t>layla@company.com</a:t>
            </a:r>
            <a:r>
              <a:rPr lang="en-US"/>
              <a:t>&gt;</a:t>
            </a:r>
          </a:p>
          <a:p>
            <a:endParaRPr lang="en-US"/>
          </a:p>
        </p:txBody>
      </p:sp>
      <p:sp>
        <p:nvSpPr>
          <p:cNvPr id="14" name="Text Placeholder 13">
            <a:extLst>
              <a:ext uri="{FF2B5EF4-FFF2-40B4-BE49-F238E27FC236}">
                <a16:creationId xmlns:a16="http://schemas.microsoft.com/office/drawing/2014/main" id="{4C9526C3-F415-5E35-5619-2542B9A1948B}"/>
              </a:ext>
            </a:extLst>
          </p:cNvPr>
          <p:cNvSpPr>
            <a:spLocks noGrp="1"/>
          </p:cNvSpPr>
          <p:nvPr>
            <p:ph type="body" sz="quarter" idx="43"/>
          </p:nvPr>
        </p:nvSpPr>
        <p:spPr/>
        <p:txBody>
          <a:bodyPr/>
          <a:lstStyle/>
          <a:p>
            <a:r>
              <a:rPr lang="en-US"/>
              <a:t>3</a:t>
            </a:r>
          </a:p>
        </p:txBody>
      </p:sp>
      <p:sp>
        <p:nvSpPr>
          <p:cNvPr id="2" name="Text Placeholder 1">
            <a:extLst>
              <a:ext uri="{FF2B5EF4-FFF2-40B4-BE49-F238E27FC236}">
                <a16:creationId xmlns:a16="http://schemas.microsoft.com/office/drawing/2014/main" id="{3D9EE2B1-4470-10A7-E195-60B67386E66B}"/>
              </a:ext>
            </a:extLst>
          </p:cNvPr>
          <p:cNvSpPr>
            <a:spLocks noGrp="1"/>
          </p:cNvSpPr>
          <p:nvPr>
            <p:ph type="body" sz="quarter" idx="26"/>
          </p:nvPr>
        </p:nvSpPr>
        <p:spPr/>
        <p:txBody>
          <a:bodyPr>
            <a:normAutofit lnSpcReduction="10000"/>
          </a:bodyPr>
          <a:lstStyle/>
          <a:p>
            <a:endParaRPr lang="en-US"/>
          </a:p>
        </p:txBody>
      </p:sp>
      <p:sp>
        <p:nvSpPr>
          <p:cNvPr id="3" name="Rectangle 2">
            <a:extLst>
              <a:ext uri="{FF2B5EF4-FFF2-40B4-BE49-F238E27FC236}">
                <a16:creationId xmlns:a16="http://schemas.microsoft.com/office/drawing/2014/main" id="{BD1AB73D-ED1D-21EF-82B3-BBE6652E159E}"/>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384576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1F33A7C-3FD0-310A-36B6-76C571E09CF7}"/>
              </a:ext>
            </a:extLst>
          </p:cNvPr>
          <p:cNvSpPr>
            <a:spLocks noGrp="1"/>
          </p:cNvSpPr>
          <p:nvPr>
            <p:ph type="body" sz="quarter" idx="27"/>
          </p:nvPr>
        </p:nvSpPr>
        <p:spPr/>
        <p:txBody>
          <a:bodyPr/>
          <a:lstStyle/>
          <a:p>
            <a:endParaRPr lang="en-US"/>
          </a:p>
        </p:txBody>
      </p:sp>
      <p:sp>
        <p:nvSpPr>
          <p:cNvPr id="24" name="Text Placeholder 23">
            <a:extLst>
              <a:ext uri="{FF2B5EF4-FFF2-40B4-BE49-F238E27FC236}">
                <a16:creationId xmlns:a16="http://schemas.microsoft.com/office/drawing/2014/main" id="{605322F8-914A-F62E-05D6-2D7559CD7976}"/>
              </a:ext>
            </a:extLst>
          </p:cNvPr>
          <p:cNvSpPr>
            <a:spLocks noGrp="1"/>
          </p:cNvSpPr>
          <p:nvPr>
            <p:ph type="body" sz="quarter" idx="28"/>
          </p:nvPr>
        </p:nvSpPr>
        <p:spPr/>
        <p:txBody>
          <a:bodyPr/>
          <a:lstStyle/>
          <a:p>
            <a:endParaRPr lang="en-US"/>
          </a:p>
        </p:txBody>
      </p:sp>
      <p:sp>
        <p:nvSpPr>
          <p:cNvPr id="27" name="Text Placeholder 26">
            <a:extLst>
              <a:ext uri="{FF2B5EF4-FFF2-40B4-BE49-F238E27FC236}">
                <a16:creationId xmlns:a16="http://schemas.microsoft.com/office/drawing/2014/main" id="{146967DA-F6E4-7B2A-3335-FBE43C7D706D}"/>
              </a:ext>
            </a:extLst>
          </p:cNvPr>
          <p:cNvSpPr>
            <a:spLocks noGrp="1"/>
          </p:cNvSpPr>
          <p:nvPr>
            <p:ph type="body" sz="quarter" idx="39"/>
          </p:nvPr>
        </p:nvSpPr>
        <p:spPr/>
        <p:txBody>
          <a:bodyPr/>
          <a:lstStyle/>
          <a:p>
            <a:endParaRPr lang="en-US"/>
          </a:p>
        </p:txBody>
      </p:sp>
      <p:sp>
        <p:nvSpPr>
          <p:cNvPr id="22" name="Text Placeholder 21">
            <a:extLst>
              <a:ext uri="{FF2B5EF4-FFF2-40B4-BE49-F238E27FC236}">
                <a16:creationId xmlns:a16="http://schemas.microsoft.com/office/drawing/2014/main" id="{2DAF46B2-BFC4-E55F-146F-13E7FD24E37F}"/>
              </a:ext>
            </a:extLst>
          </p:cNvPr>
          <p:cNvSpPr>
            <a:spLocks noGrp="1"/>
          </p:cNvSpPr>
          <p:nvPr>
            <p:ph type="body" sz="quarter" idx="26"/>
          </p:nvPr>
        </p:nvSpPr>
        <p:spPr/>
        <p:txBody>
          <a:bodyPr>
            <a:normAutofit fontScale="92500" lnSpcReduction="20000"/>
          </a:bodyPr>
          <a:lstStyle/>
          <a:p>
            <a:endParaRPr lang="en-US"/>
          </a:p>
        </p:txBody>
      </p:sp>
      <p:sp>
        <p:nvSpPr>
          <p:cNvPr id="26" name="Text Placeholder 25">
            <a:extLst>
              <a:ext uri="{FF2B5EF4-FFF2-40B4-BE49-F238E27FC236}">
                <a16:creationId xmlns:a16="http://schemas.microsoft.com/office/drawing/2014/main" id="{FD581DBA-766E-9AF4-5721-B8E8134E939D}"/>
              </a:ext>
            </a:extLst>
          </p:cNvPr>
          <p:cNvSpPr>
            <a:spLocks noGrp="1"/>
          </p:cNvSpPr>
          <p:nvPr>
            <p:ph type="body" sz="quarter" idx="37"/>
          </p:nvPr>
        </p:nvSpPr>
        <p:spPr/>
        <p:txBody>
          <a:bodyPr/>
          <a:lstStyle/>
          <a:p>
            <a:endParaRPr lang="en-US"/>
          </a:p>
        </p:txBody>
      </p:sp>
      <p:sp>
        <p:nvSpPr>
          <p:cNvPr id="28" name="Text Placeholder 27">
            <a:extLst>
              <a:ext uri="{FF2B5EF4-FFF2-40B4-BE49-F238E27FC236}">
                <a16:creationId xmlns:a16="http://schemas.microsoft.com/office/drawing/2014/main" id="{6D5420EC-4A27-575A-C824-4622D897546C}"/>
              </a:ext>
            </a:extLst>
          </p:cNvPr>
          <p:cNvSpPr>
            <a:spLocks noGrp="1"/>
          </p:cNvSpPr>
          <p:nvPr>
            <p:ph type="body" sz="quarter" idx="40"/>
          </p:nvPr>
        </p:nvSpPr>
        <p:spPr/>
        <p:txBody>
          <a:bodyPr/>
          <a:lstStyle/>
          <a:p>
            <a:endParaRPr lang="en-US"/>
          </a:p>
        </p:txBody>
      </p:sp>
      <p:sp>
        <p:nvSpPr>
          <p:cNvPr id="29" name="Text Placeholder 28">
            <a:extLst>
              <a:ext uri="{FF2B5EF4-FFF2-40B4-BE49-F238E27FC236}">
                <a16:creationId xmlns:a16="http://schemas.microsoft.com/office/drawing/2014/main" id="{11E2E9FD-881A-6490-17BF-40EDD70D6B26}"/>
              </a:ext>
            </a:extLst>
          </p:cNvPr>
          <p:cNvSpPr>
            <a:spLocks noGrp="1"/>
          </p:cNvSpPr>
          <p:nvPr>
            <p:ph type="body" sz="quarter" idx="44"/>
          </p:nvPr>
        </p:nvSpPr>
        <p:spPr/>
        <p:txBody>
          <a:bodyPr/>
          <a:lstStyle/>
          <a:p>
            <a:endParaRPr lang="en-US"/>
          </a:p>
        </p:txBody>
      </p:sp>
      <p:sp>
        <p:nvSpPr>
          <p:cNvPr id="30" name="Text Placeholder 29">
            <a:extLst>
              <a:ext uri="{FF2B5EF4-FFF2-40B4-BE49-F238E27FC236}">
                <a16:creationId xmlns:a16="http://schemas.microsoft.com/office/drawing/2014/main" id="{A92DD4BE-93E9-F6AA-2B73-8641C49DB1F6}"/>
              </a:ext>
            </a:extLst>
          </p:cNvPr>
          <p:cNvSpPr>
            <a:spLocks noGrp="1"/>
          </p:cNvSpPr>
          <p:nvPr>
            <p:ph type="body" sz="quarter" idx="45"/>
          </p:nvPr>
        </p:nvSpPr>
        <p:spPr/>
        <p:txBody>
          <a:bodyPr/>
          <a:lstStyle/>
          <a:p>
            <a:endParaRPr lang="en-US"/>
          </a:p>
        </p:txBody>
      </p:sp>
      <p:sp>
        <p:nvSpPr>
          <p:cNvPr id="31" name="Text Placeholder 30">
            <a:extLst>
              <a:ext uri="{FF2B5EF4-FFF2-40B4-BE49-F238E27FC236}">
                <a16:creationId xmlns:a16="http://schemas.microsoft.com/office/drawing/2014/main" id="{244D4619-F18C-8CD2-B891-27DAC0C08707}"/>
              </a:ext>
            </a:extLst>
          </p:cNvPr>
          <p:cNvSpPr>
            <a:spLocks noGrp="1"/>
          </p:cNvSpPr>
          <p:nvPr>
            <p:ph type="body" sz="quarter" idx="46"/>
          </p:nvPr>
        </p:nvSpPr>
        <p:spPr/>
        <p:txBody>
          <a:bodyPr/>
          <a:lstStyle/>
          <a:p>
            <a:endParaRPr lang="en-US"/>
          </a:p>
        </p:txBody>
      </p:sp>
      <p:sp>
        <p:nvSpPr>
          <p:cNvPr id="32" name="Text Placeholder 31">
            <a:extLst>
              <a:ext uri="{FF2B5EF4-FFF2-40B4-BE49-F238E27FC236}">
                <a16:creationId xmlns:a16="http://schemas.microsoft.com/office/drawing/2014/main" id="{791ABC44-4A7F-A5C1-E35D-FB4B5AC07BDA}"/>
              </a:ext>
            </a:extLst>
          </p:cNvPr>
          <p:cNvSpPr>
            <a:spLocks noGrp="1"/>
          </p:cNvSpPr>
          <p:nvPr>
            <p:ph type="body" sz="quarter" idx="47"/>
          </p:nvPr>
        </p:nvSpPr>
        <p:spPr/>
        <p:txBody>
          <a:bodyPr/>
          <a:lstStyle/>
          <a:p>
            <a:endParaRPr lang="en-US"/>
          </a:p>
        </p:txBody>
      </p:sp>
      <p:sp>
        <p:nvSpPr>
          <p:cNvPr id="25" name="Text Placeholder 24">
            <a:extLst>
              <a:ext uri="{FF2B5EF4-FFF2-40B4-BE49-F238E27FC236}">
                <a16:creationId xmlns:a16="http://schemas.microsoft.com/office/drawing/2014/main" id="{D62C98E9-0D2F-2E9B-5B2E-6C7C3E172A3B}"/>
              </a:ext>
            </a:extLst>
          </p:cNvPr>
          <p:cNvSpPr>
            <a:spLocks noGrp="1"/>
          </p:cNvSpPr>
          <p:nvPr>
            <p:ph type="body" sz="quarter" idx="32"/>
          </p:nvPr>
        </p:nvSpPr>
        <p:spPr/>
        <p:txBody>
          <a:bodyPr>
            <a:normAutofit fontScale="92500" lnSpcReduction="20000"/>
          </a:bodyPr>
          <a:lstStyle/>
          <a:p>
            <a:endParaRPr lang="en-US"/>
          </a:p>
        </p:txBody>
      </p:sp>
    </p:spTree>
    <p:extLst>
      <p:ext uri="{BB962C8B-B14F-4D97-AF65-F5344CB8AC3E}">
        <p14:creationId xmlns:p14="http://schemas.microsoft.com/office/powerpoint/2010/main" val="177747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AC5FA-D333-BE9D-EC98-BFB58D5B2416}"/>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B8B75BED-3768-B12E-F1F2-580F4CEFC150}"/>
              </a:ext>
            </a:extLst>
          </p:cNvPr>
          <p:cNvSpPr>
            <a:spLocks noGrp="1"/>
          </p:cNvSpPr>
          <p:nvPr>
            <p:ph type="body" sz="quarter" idx="27"/>
          </p:nvPr>
        </p:nvSpPr>
        <p:spPr/>
        <p:txBody>
          <a:bodyPr/>
          <a:lstStyle/>
          <a:p>
            <a:r>
              <a:rPr lang="en-US"/>
              <a:t>Salon receptionists and customers</a:t>
            </a:r>
          </a:p>
        </p:txBody>
      </p:sp>
      <p:sp>
        <p:nvSpPr>
          <p:cNvPr id="4" name="Text Placeholder 3">
            <a:extLst>
              <a:ext uri="{FF2B5EF4-FFF2-40B4-BE49-F238E27FC236}">
                <a16:creationId xmlns:a16="http://schemas.microsoft.com/office/drawing/2014/main" id="{76E9E03E-C709-3B90-F52A-6A392BA4DB6D}"/>
              </a:ext>
            </a:extLst>
          </p:cNvPr>
          <p:cNvSpPr>
            <a:spLocks noGrp="1"/>
          </p:cNvSpPr>
          <p:nvPr>
            <p:ph type="body" sz="quarter" idx="28"/>
          </p:nvPr>
        </p:nvSpPr>
        <p:spPr/>
        <p:txBody>
          <a:bodyPr>
            <a:normAutofit/>
          </a:bodyPr>
          <a:lstStyle/>
          <a:p>
            <a:r>
              <a:rPr lang="en-US"/>
              <a:t>Online booking of appointments and services</a:t>
            </a:r>
          </a:p>
        </p:txBody>
      </p:sp>
      <p:sp>
        <p:nvSpPr>
          <p:cNvPr id="20" name="Text Placeholder 19">
            <a:extLst>
              <a:ext uri="{FF2B5EF4-FFF2-40B4-BE49-F238E27FC236}">
                <a16:creationId xmlns:a16="http://schemas.microsoft.com/office/drawing/2014/main" id="{EEE40B29-C2C2-ED17-4C04-DBAE0C620794}"/>
              </a:ext>
            </a:extLst>
          </p:cNvPr>
          <p:cNvSpPr>
            <a:spLocks noGrp="1"/>
          </p:cNvSpPr>
          <p:nvPr>
            <p:ph type="body" sz="quarter" idx="39"/>
          </p:nvPr>
        </p:nvSpPr>
        <p:spPr/>
        <p:txBody>
          <a:bodyPr/>
          <a:lstStyle/>
          <a:p>
            <a:r>
              <a:rPr lang="en-US"/>
              <a:t>Our customers want to be able to book appointments online. Many customers want to book multiple or repeating appointments. </a:t>
            </a:r>
          </a:p>
        </p:txBody>
      </p:sp>
      <p:sp>
        <p:nvSpPr>
          <p:cNvPr id="9" name="Text Placeholder 8">
            <a:extLst>
              <a:ext uri="{FF2B5EF4-FFF2-40B4-BE49-F238E27FC236}">
                <a16:creationId xmlns:a16="http://schemas.microsoft.com/office/drawing/2014/main" id="{46DC15B0-7A7C-8918-8D66-4FCB360272D4}"/>
              </a:ext>
            </a:extLst>
          </p:cNvPr>
          <p:cNvSpPr>
            <a:spLocks noGrp="1"/>
          </p:cNvSpPr>
          <p:nvPr>
            <p:ph type="body" sz="quarter" idx="26"/>
          </p:nvPr>
        </p:nvSpPr>
        <p:spPr/>
        <p:txBody>
          <a:bodyPr>
            <a:normAutofit fontScale="92500" lnSpcReduction="20000"/>
          </a:bodyPr>
          <a:lstStyle/>
          <a:p>
            <a:endParaRPr lang="en-US"/>
          </a:p>
        </p:txBody>
      </p:sp>
      <p:sp>
        <p:nvSpPr>
          <p:cNvPr id="5" name="Text Placeholder 4">
            <a:extLst>
              <a:ext uri="{FF2B5EF4-FFF2-40B4-BE49-F238E27FC236}">
                <a16:creationId xmlns:a16="http://schemas.microsoft.com/office/drawing/2014/main" id="{39304381-357F-A5C4-2B32-F6A1B50C5AC1}"/>
              </a:ext>
            </a:extLst>
          </p:cNvPr>
          <p:cNvSpPr>
            <a:spLocks noGrp="1"/>
          </p:cNvSpPr>
          <p:nvPr>
            <p:ph type="body" sz="quarter" idx="37"/>
          </p:nvPr>
        </p:nvSpPr>
        <p:spPr/>
        <p:txBody>
          <a:bodyPr/>
          <a:lstStyle/>
          <a:p>
            <a:r>
              <a:rPr lang="en-US"/>
              <a:t>Increase the number of appointments with easier ways to book.</a:t>
            </a:r>
          </a:p>
        </p:txBody>
      </p:sp>
      <p:sp>
        <p:nvSpPr>
          <p:cNvPr id="7" name="Text Placeholder 6">
            <a:extLst>
              <a:ext uri="{FF2B5EF4-FFF2-40B4-BE49-F238E27FC236}">
                <a16:creationId xmlns:a16="http://schemas.microsoft.com/office/drawing/2014/main" id="{4A759B59-D9B7-459D-ABCD-93189170353F}"/>
              </a:ext>
            </a:extLst>
          </p:cNvPr>
          <p:cNvSpPr>
            <a:spLocks noGrp="1"/>
          </p:cNvSpPr>
          <p:nvPr>
            <p:ph type="body" sz="quarter" idx="40"/>
          </p:nvPr>
        </p:nvSpPr>
        <p:spPr/>
        <p:txBody>
          <a:bodyPr/>
          <a:lstStyle/>
          <a:p>
            <a:r>
              <a:rPr lang="en-US"/>
              <a:t>Customers and receptionist must be able to book an appointment with a preferred stylist.</a:t>
            </a:r>
          </a:p>
          <a:p>
            <a:endParaRPr lang="en-US"/>
          </a:p>
          <a:p>
            <a:r>
              <a:rPr lang="en-US"/>
              <a:t>Must not allow double-bookings.</a:t>
            </a:r>
          </a:p>
          <a:p>
            <a:r>
              <a:rPr lang="en-US"/>
              <a:t>Must not require a third-party product such as Facebook </a:t>
            </a:r>
          </a:p>
          <a:p>
            <a:endParaRPr lang="en-US"/>
          </a:p>
        </p:txBody>
      </p:sp>
      <p:sp>
        <p:nvSpPr>
          <p:cNvPr id="10" name="Text Placeholder 9">
            <a:extLst>
              <a:ext uri="{FF2B5EF4-FFF2-40B4-BE49-F238E27FC236}">
                <a16:creationId xmlns:a16="http://schemas.microsoft.com/office/drawing/2014/main" id="{2C77191A-0792-82EF-5251-B11CEA030B48}"/>
              </a:ext>
            </a:extLst>
          </p:cNvPr>
          <p:cNvSpPr>
            <a:spLocks noGrp="1"/>
          </p:cNvSpPr>
          <p:nvPr>
            <p:ph type="body" sz="quarter" idx="44"/>
          </p:nvPr>
        </p:nvSpPr>
        <p:spPr/>
        <p:txBody>
          <a:bodyPr/>
          <a:lstStyle/>
          <a:p>
            <a:r>
              <a:rPr lang="en-US"/>
              <a:t>% of appointments scheduled online versus phone calls.</a:t>
            </a:r>
          </a:p>
        </p:txBody>
      </p:sp>
      <p:sp>
        <p:nvSpPr>
          <p:cNvPr id="21" name="Text Placeholder 20">
            <a:extLst>
              <a:ext uri="{FF2B5EF4-FFF2-40B4-BE49-F238E27FC236}">
                <a16:creationId xmlns:a16="http://schemas.microsoft.com/office/drawing/2014/main" id="{762339DE-45C3-7B9D-FCBE-8ECC9613A551}"/>
              </a:ext>
            </a:extLst>
          </p:cNvPr>
          <p:cNvSpPr>
            <a:spLocks noGrp="1"/>
          </p:cNvSpPr>
          <p:nvPr>
            <p:ph type="body" sz="quarter" idx="45"/>
          </p:nvPr>
        </p:nvSpPr>
        <p:spPr/>
        <p:txBody>
          <a:bodyPr>
            <a:normAutofit/>
          </a:bodyPr>
          <a:lstStyle/>
          <a:p>
            <a:endParaRPr lang="en-US"/>
          </a:p>
        </p:txBody>
      </p:sp>
      <p:sp>
        <p:nvSpPr>
          <p:cNvPr id="18" name="Text Placeholder 17">
            <a:extLst>
              <a:ext uri="{FF2B5EF4-FFF2-40B4-BE49-F238E27FC236}">
                <a16:creationId xmlns:a16="http://schemas.microsoft.com/office/drawing/2014/main" id="{C1F99E5B-A651-26DB-E052-1416BABB5563}"/>
              </a:ext>
            </a:extLst>
          </p:cNvPr>
          <p:cNvSpPr>
            <a:spLocks noGrp="1"/>
          </p:cNvSpPr>
          <p:nvPr>
            <p:ph type="body" sz="quarter" idx="46"/>
          </p:nvPr>
        </p:nvSpPr>
        <p:spPr/>
        <p:txBody>
          <a:bodyPr/>
          <a:lstStyle/>
          <a:p>
            <a:r>
              <a:rPr lang="en-US"/>
              <a:t>In a survey of customers 30% ranked this in their top 3 problems.</a:t>
            </a:r>
          </a:p>
          <a:p>
            <a:r>
              <a:rPr lang="en-US"/>
              <a:t>This was the top issue identified by the customer advisory board.</a:t>
            </a:r>
          </a:p>
        </p:txBody>
      </p:sp>
      <p:sp>
        <p:nvSpPr>
          <p:cNvPr id="22" name="Text Placeholder 21">
            <a:extLst>
              <a:ext uri="{FF2B5EF4-FFF2-40B4-BE49-F238E27FC236}">
                <a16:creationId xmlns:a16="http://schemas.microsoft.com/office/drawing/2014/main" id="{151015BA-C6D8-03EC-0D6A-587BC9FC1D54}"/>
              </a:ext>
            </a:extLst>
          </p:cNvPr>
          <p:cNvSpPr>
            <a:spLocks noGrp="1"/>
          </p:cNvSpPr>
          <p:nvPr>
            <p:ph type="body" sz="quarter" idx="47"/>
          </p:nvPr>
        </p:nvSpPr>
        <p:spPr/>
        <p:txBody>
          <a:bodyPr/>
          <a:lstStyle/>
          <a:p>
            <a:r>
              <a:rPr lang="en-US"/>
              <a:t>John Smith &lt;</a:t>
            </a:r>
            <a:r>
              <a:rPr lang="en-US" err="1"/>
              <a:t>john@company.com</a:t>
            </a:r>
            <a:r>
              <a:rPr lang="en-US"/>
              <a:t>&gt;</a:t>
            </a:r>
          </a:p>
          <a:p>
            <a:r>
              <a:rPr lang="en-US"/>
              <a:t>Susan Jones &lt;</a:t>
            </a:r>
            <a:r>
              <a:rPr lang="en-US" err="1"/>
              <a:t>susan@company.com</a:t>
            </a:r>
            <a:r>
              <a:rPr lang="en-US"/>
              <a:t>&gt;</a:t>
            </a:r>
          </a:p>
          <a:p>
            <a:r>
              <a:rPr lang="en-US"/>
              <a:t>Layla Khan &lt;</a:t>
            </a:r>
            <a:r>
              <a:rPr lang="en-US" err="1"/>
              <a:t>layla@company.com</a:t>
            </a:r>
            <a:r>
              <a:rPr lang="en-US"/>
              <a:t>&gt;</a:t>
            </a:r>
          </a:p>
          <a:p>
            <a:endParaRPr lang="en-US"/>
          </a:p>
        </p:txBody>
      </p:sp>
      <p:sp>
        <p:nvSpPr>
          <p:cNvPr id="3" name="Text Placeholder 2">
            <a:extLst>
              <a:ext uri="{FF2B5EF4-FFF2-40B4-BE49-F238E27FC236}">
                <a16:creationId xmlns:a16="http://schemas.microsoft.com/office/drawing/2014/main" id="{CF382A2A-2E26-CAD5-AA34-4780DCE4EE72}"/>
              </a:ext>
            </a:extLst>
          </p:cNvPr>
          <p:cNvSpPr>
            <a:spLocks noGrp="1"/>
          </p:cNvSpPr>
          <p:nvPr>
            <p:ph type="body" sz="quarter" idx="32"/>
          </p:nvPr>
        </p:nvSpPr>
        <p:spPr/>
        <p:txBody>
          <a:bodyPr>
            <a:normAutofit fontScale="92500" lnSpcReduction="20000"/>
          </a:bodyPr>
          <a:lstStyle/>
          <a:p>
            <a:r>
              <a:rPr lang="en-US"/>
              <a:t>Office Management Systems</a:t>
            </a:r>
          </a:p>
        </p:txBody>
      </p:sp>
      <p:sp>
        <p:nvSpPr>
          <p:cNvPr id="2" name="TextBox 1">
            <a:extLst>
              <a:ext uri="{FF2B5EF4-FFF2-40B4-BE49-F238E27FC236}">
                <a16:creationId xmlns:a16="http://schemas.microsoft.com/office/drawing/2014/main" id="{D97B7CFC-24A9-3086-F8CB-4C66F0D989CE}"/>
              </a:ext>
            </a:extLst>
          </p:cNvPr>
          <p:cNvSpPr txBox="1"/>
          <p:nvPr/>
        </p:nvSpPr>
        <p:spPr>
          <a:xfrm>
            <a:off x="103909" y="-360218"/>
            <a:ext cx="0" cy="0"/>
          </a:xfrm>
          <a:prstGeom prst="rect">
            <a:avLst/>
          </a:prstGeom>
          <a:noFill/>
        </p:spPr>
        <p:txBody>
          <a:bodyPr wrap="none"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2400" u="none" strike="noStrike" kern="1200" cap="none" spc="0" normalizeH="0" baseline="0" noProof="0">
              <a:ln>
                <a:noFill/>
              </a:ln>
              <a:solidFill>
                <a:srgbClr val="333333"/>
              </a:solidFill>
              <a:effectLst/>
              <a:uLnTx/>
              <a:uFillTx/>
              <a:latin typeface="Calibri" panose="020F0502020204030204" pitchFamily="34" charset="0"/>
              <a:ea typeface="Century Gothic" charset="0"/>
              <a:cs typeface="Calibri" panose="020F0502020204030204" pitchFamily="34" charset="0"/>
            </a:endParaRPr>
          </a:p>
        </p:txBody>
      </p:sp>
      <p:sp>
        <p:nvSpPr>
          <p:cNvPr id="6" name="Rectangle 5">
            <a:extLst>
              <a:ext uri="{FF2B5EF4-FFF2-40B4-BE49-F238E27FC236}">
                <a16:creationId xmlns:a16="http://schemas.microsoft.com/office/drawing/2014/main" id="{89E4E1B0-6942-094D-8992-1CCB9AFD5EED}"/>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219046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D54FA1-8FAF-F44C-BFB1-3DC4BB53D1F1}"/>
              </a:ext>
            </a:extLst>
          </p:cNvPr>
          <p:cNvSpPr>
            <a:spLocks noGrp="1"/>
          </p:cNvSpPr>
          <p:nvPr>
            <p:ph type="body" sz="quarter" idx="60"/>
          </p:nvPr>
        </p:nvSpPr>
        <p:spPr/>
        <p:txBody>
          <a:bodyPr/>
          <a:lstStyle/>
          <a:p>
            <a:endParaRPr lang="en-US"/>
          </a:p>
        </p:txBody>
      </p:sp>
      <p:sp>
        <p:nvSpPr>
          <p:cNvPr id="2" name="Text Placeholder 1">
            <a:extLst>
              <a:ext uri="{FF2B5EF4-FFF2-40B4-BE49-F238E27FC236}">
                <a16:creationId xmlns:a16="http://schemas.microsoft.com/office/drawing/2014/main" id="{A3B2C33C-F48C-0411-FC93-CBDDCB2D3558}"/>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18161FAA-17FC-D3CF-B5B7-B267DFE3B2DF}"/>
              </a:ext>
            </a:extLst>
          </p:cNvPr>
          <p:cNvSpPr>
            <a:spLocks noGrp="1"/>
          </p:cNvSpPr>
          <p:nvPr>
            <p:ph type="body" sz="quarter" idx="28"/>
          </p:nvPr>
        </p:nvSpPr>
        <p:spPr/>
        <p:txBody>
          <a:bodyPr/>
          <a:lstStyle/>
          <a:p>
            <a:endParaRPr lang="en-US"/>
          </a:p>
        </p:txBody>
      </p:sp>
      <p:sp>
        <p:nvSpPr>
          <p:cNvPr id="5" name="Table Placeholder 4">
            <a:extLst>
              <a:ext uri="{FF2B5EF4-FFF2-40B4-BE49-F238E27FC236}">
                <a16:creationId xmlns:a16="http://schemas.microsoft.com/office/drawing/2014/main" id="{E7496EBF-C4E6-D87D-609C-70F39B6DEE29}"/>
              </a:ext>
            </a:extLst>
          </p:cNvPr>
          <p:cNvSpPr>
            <a:spLocks noGrp="1"/>
          </p:cNvSpPr>
          <p:nvPr>
            <p:ph type="tbl" sz="quarter" idx="61"/>
          </p:nvPr>
        </p:nvSpPr>
        <p:spPr/>
        <p:txBody>
          <a:bodyPr/>
          <a:lstStyle/>
          <a:p>
            <a:endParaRPr lang="en-US"/>
          </a:p>
        </p:txBody>
      </p:sp>
    </p:spTree>
    <p:extLst>
      <p:ext uri="{BB962C8B-B14F-4D97-AF65-F5344CB8AC3E}">
        <p14:creationId xmlns:p14="http://schemas.microsoft.com/office/powerpoint/2010/main" val="2970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F265-6EBD-5B36-2986-75278FE83B41}"/>
              </a:ext>
            </a:extLst>
          </p:cNvPr>
          <p:cNvSpPr txBox="1">
            <a:spLocks/>
          </p:cNvSpPr>
          <p:nvPr/>
        </p:nvSpPr>
        <p:spPr>
          <a:xfrm>
            <a:off x="6629222" y="1922282"/>
            <a:ext cx="2398427" cy="689658"/>
          </a:xfrm>
          <a:prstGeom prst="rect">
            <a:avLst/>
          </a:prstGeom>
        </p:spPr>
        <p:txBody>
          <a:bodyPr>
            <a:normAutofit lnSpcReduction="10000"/>
          </a:bodyPr>
          <a:lstStyle>
            <a:lvl1pPr algn="l" defTabSz="685800" rtl="0" eaLnBrk="1" latinLnBrk="0" hangingPunct="1">
              <a:spcBef>
                <a:spcPct val="0"/>
              </a:spcBef>
              <a:buNone/>
              <a:defRPr sz="2800" kern="1200">
                <a:solidFill>
                  <a:schemeClr val="tx1"/>
                </a:solidFill>
                <a:latin typeface="+mj-lt"/>
                <a:ea typeface="+mj-ea"/>
                <a:cs typeface="+mj-cs"/>
              </a:defRPr>
            </a:lvl1pPr>
          </a:lstStyle>
          <a:p>
            <a:r>
              <a:rPr lang="en-US" sz="2000" dirty="0"/>
              <a:t>Free Ready-to-Use Quartz Templates</a:t>
            </a:r>
          </a:p>
        </p:txBody>
      </p:sp>
      <p:grpSp>
        <p:nvGrpSpPr>
          <p:cNvPr id="25" name="Group 24">
            <a:extLst>
              <a:ext uri="{FF2B5EF4-FFF2-40B4-BE49-F238E27FC236}">
                <a16:creationId xmlns:a16="http://schemas.microsoft.com/office/drawing/2014/main" id="{36DD2817-218D-FAB7-9215-13C214628ADE}"/>
              </a:ext>
            </a:extLst>
          </p:cNvPr>
          <p:cNvGrpSpPr/>
          <p:nvPr/>
        </p:nvGrpSpPr>
        <p:grpSpPr>
          <a:xfrm>
            <a:off x="418086" y="391987"/>
            <a:ext cx="5838948" cy="4359526"/>
            <a:chOff x="930150" y="391987"/>
            <a:chExt cx="5838948" cy="4359526"/>
          </a:xfrm>
        </p:grpSpPr>
        <p:pic>
          <p:nvPicPr>
            <p:cNvPr id="15" name="Retrospective" descr="A screenshot of a computer&#10;&#10;Description automatically generated">
              <a:extLst>
                <a:ext uri="{FF2B5EF4-FFF2-40B4-BE49-F238E27FC236}">
                  <a16:creationId xmlns:a16="http://schemas.microsoft.com/office/drawing/2014/main" id="{AF6185AF-D463-259E-727B-1C7C444CF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50" y="391987"/>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Readiness dashboard" descr="A white and black check board&#10;&#10;Description automatically generated with medium confidence">
              <a:extLst>
                <a:ext uri="{FF2B5EF4-FFF2-40B4-BE49-F238E27FC236}">
                  <a16:creationId xmlns:a16="http://schemas.microsoft.com/office/drawing/2014/main" id="{B8658426-BCCB-59FC-B167-57D2A3AAC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85" y="625427"/>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Release brief" descr="A white board with black text&#10;&#10;Description automatically generated">
              <a:extLst>
                <a:ext uri="{FF2B5EF4-FFF2-40B4-BE49-F238E27FC236}">
                  <a16:creationId xmlns:a16="http://schemas.microsoft.com/office/drawing/2014/main" id="{56ECA413-212A-BBB0-E05C-39CD87FDC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420" y="858867"/>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roduct roadmap" descr="A screenshot of a computer&#10;&#10;Description automatically generated">
              <a:extLst>
                <a:ext uri="{FF2B5EF4-FFF2-40B4-BE49-F238E27FC236}">
                  <a16:creationId xmlns:a16="http://schemas.microsoft.com/office/drawing/2014/main" id="{52358D3D-67A4-EDE1-050A-5DD10AD1E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055" y="1092307"/>
              <a:ext cx="4015232" cy="225856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DEAS" descr="A white rectangular box with green and blue squares&#10;&#10;Description automatically generated with medium confidence">
              <a:extLst>
                <a:ext uri="{FF2B5EF4-FFF2-40B4-BE49-F238E27FC236}">
                  <a16:creationId xmlns:a16="http://schemas.microsoft.com/office/drawing/2014/main" id="{DB794FEC-C3FB-60B5-F9D2-9494DFB5D7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7946" y="1329828"/>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roblem story" descr="A screenshot of a product management&#10;&#10;Description automatically generated">
              <a:extLst>
                <a:ext uri="{FF2B5EF4-FFF2-40B4-BE49-F238E27FC236}">
                  <a16:creationId xmlns:a16="http://schemas.microsoft.com/office/drawing/2014/main" id="{AF7C4E2B-4DCF-9C22-9443-C96FB24DD0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581" y="1563268"/>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Feature request" descr="A screenshot of a computer&#10;&#10;Description automatically generated">
              <a:extLst>
                <a:ext uri="{FF2B5EF4-FFF2-40B4-BE49-F238E27FC236}">
                  <a16:creationId xmlns:a16="http://schemas.microsoft.com/office/drawing/2014/main" id="{E952D76B-4C2C-9213-6FA7-E8C234163E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3216" y="1796708"/>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ersona" descr="A white board with black text&#10;&#10;Description automatically generated">
              <a:extLst>
                <a:ext uri="{FF2B5EF4-FFF2-40B4-BE49-F238E27FC236}">
                  <a16:creationId xmlns:a16="http://schemas.microsoft.com/office/drawing/2014/main" id="{AE5231E3-8B87-40B4-B437-AE4CDCB5AB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5851" y="2030148"/>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roduct brief" descr="A white rectangular object with black text&#10;&#10;Description automatically generated">
              <a:extLst>
                <a:ext uri="{FF2B5EF4-FFF2-40B4-BE49-F238E27FC236}">
                  <a16:creationId xmlns:a16="http://schemas.microsoft.com/office/drawing/2014/main" id="{AF4C3C36-63A8-EC75-E448-F8D96ED959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8486" y="2263588"/>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Define your process" descr="A screenshot of a logo&#10;&#10;Description automatically generated">
              <a:extLst>
                <a:ext uri="{FF2B5EF4-FFF2-40B4-BE49-F238E27FC236}">
                  <a16:creationId xmlns:a16="http://schemas.microsoft.com/office/drawing/2014/main" id="{CF54B258-8EF4-DE52-5A9F-92050C5EA0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61122" y="2497026"/>
              <a:ext cx="4007976" cy="225448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84883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1BB2-3E28-3DBE-D79B-9191DBB1FF0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60E7F69-B34D-CBA7-9ADC-CAF2C2C660A6}"/>
              </a:ext>
            </a:extLst>
          </p:cNvPr>
          <p:cNvSpPr>
            <a:spLocks noGrp="1"/>
          </p:cNvSpPr>
          <p:nvPr>
            <p:ph type="body" sz="quarter" idx="60"/>
          </p:nvPr>
        </p:nvSpPr>
        <p:spPr/>
        <p:txBody>
          <a:bodyPr/>
          <a:lstStyle/>
          <a:p>
            <a:endParaRPr lang="en-US"/>
          </a:p>
        </p:txBody>
      </p:sp>
      <p:sp>
        <p:nvSpPr>
          <p:cNvPr id="6" name="Text Placeholder 5">
            <a:extLst>
              <a:ext uri="{FF2B5EF4-FFF2-40B4-BE49-F238E27FC236}">
                <a16:creationId xmlns:a16="http://schemas.microsoft.com/office/drawing/2014/main" id="{C37C7D10-522C-70C9-FDA8-1E83E70EC20E}"/>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6344248-3FD9-27C3-00C6-5481E812EA41}"/>
              </a:ext>
            </a:extLst>
          </p:cNvPr>
          <p:cNvSpPr>
            <a:spLocks noGrp="1"/>
          </p:cNvSpPr>
          <p:nvPr>
            <p:ph type="body" sz="quarter" idx="28"/>
          </p:nvPr>
        </p:nvSpPr>
        <p:spPr/>
        <p:txBody>
          <a:bodyPr>
            <a:normAutofit fontScale="92500" lnSpcReduction="20000"/>
          </a:bodyPr>
          <a:lstStyle/>
          <a:p>
            <a:r>
              <a:rPr lang="en-US" sz="1400"/>
              <a:t>BuzBlu summer release</a:t>
            </a:r>
            <a:endParaRPr lang="en-US" sz="1200"/>
          </a:p>
        </p:txBody>
      </p:sp>
      <p:graphicFrame>
        <p:nvGraphicFramePr>
          <p:cNvPr id="13" name="Table Placeholder 12">
            <a:extLst>
              <a:ext uri="{FF2B5EF4-FFF2-40B4-BE49-F238E27FC236}">
                <a16:creationId xmlns:a16="http://schemas.microsoft.com/office/drawing/2014/main" id="{1CDCFABB-FCFF-88AA-9007-024908FA092F}"/>
              </a:ext>
            </a:extLst>
          </p:cNvPr>
          <p:cNvGraphicFramePr>
            <a:graphicFrameLocks noGrp="1"/>
          </p:cNvGraphicFramePr>
          <p:nvPr>
            <p:ph type="tbl" sz="quarter" idx="61"/>
          </p:nvPr>
        </p:nvGraphicFramePr>
        <p:xfrm>
          <a:off x="457200" y="1820863"/>
          <a:ext cx="8239121" cy="2408240"/>
        </p:xfrm>
        <a:graphic>
          <a:graphicData uri="http://schemas.openxmlformats.org/drawingml/2006/table">
            <a:tbl>
              <a:tblPr firstRow="1" bandRow="1">
                <a:tableStyleId>{073A0DAA-6AF3-43AB-8588-CEC1D06C72B9}</a:tableStyleId>
              </a:tblPr>
              <a:tblGrid>
                <a:gridCol w="1828801">
                  <a:extLst>
                    <a:ext uri="{9D8B030D-6E8A-4147-A177-3AD203B41FA5}">
                      <a16:colId xmlns:a16="http://schemas.microsoft.com/office/drawing/2014/main" val="1038582104"/>
                    </a:ext>
                  </a:extLst>
                </a:gridCol>
                <a:gridCol w="915760">
                  <a:extLst>
                    <a:ext uri="{9D8B030D-6E8A-4147-A177-3AD203B41FA5}">
                      <a16:colId xmlns:a16="http://schemas.microsoft.com/office/drawing/2014/main" val="2087384994"/>
                    </a:ext>
                  </a:extLst>
                </a:gridCol>
                <a:gridCol w="915760">
                  <a:extLst>
                    <a:ext uri="{9D8B030D-6E8A-4147-A177-3AD203B41FA5}">
                      <a16:colId xmlns:a16="http://schemas.microsoft.com/office/drawing/2014/main" val="115410244"/>
                    </a:ext>
                  </a:extLst>
                </a:gridCol>
                <a:gridCol w="915760">
                  <a:extLst>
                    <a:ext uri="{9D8B030D-6E8A-4147-A177-3AD203B41FA5}">
                      <a16:colId xmlns:a16="http://schemas.microsoft.com/office/drawing/2014/main" val="3429899506"/>
                    </a:ext>
                  </a:extLst>
                </a:gridCol>
                <a:gridCol w="915760">
                  <a:extLst>
                    <a:ext uri="{9D8B030D-6E8A-4147-A177-3AD203B41FA5}">
                      <a16:colId xmlns:a16="http://schemas.microsoft.com/office/drawing/2014/main" val="3272194092"/>
                    </a:ext>
                  </a:extLst>
                </a:gridCol>
                <a:gridCol w="915760">
                  <a:extLst>
                    <a:ext uri="{9D8B030D-6E8A-4147-A177-3AD203B41FA5}">
                      <a16:colId xmlns:a16="http://schemas.microsoft.com/office/drawing/2014/main" val="30507401"/>
                    </a:ext>
                  </a:extLst>
                </a:gridCol>
                <a:gridCol w="915760">
                  <a:extLst>
                    <a:ext uri="{9D8B030D-6E8A-4147-A177-3AD203B41FA5}">
                      <a16:colId xmlns:a16="http://schemas.microsoft.com/office/drawing/2014/main" val="1736009401"/>
                    </a:ext>
                  </a:extLst>
                </a:gridCol>
                <a:gridCol w="915760">
                  <a:extLst>
                    <a:ext uri="{9D8B030D-6E8A-4147-A177-3AD203B41FA5}">
                      <a16:colId xmlns:a16="http://schemas.microsoft.com/office/drawing/2014/main" val="3907585435"/>
                    </a:ext>
                  </a:extLst>
                </a:gridCol>
              </a:tblGrid>
              <a:tr h="481648">
                <a:tc>
                  <a:txBody>
                    <a:bodyPr/>
                    <a:lstStyle/>
                    <a:p>
                      <a:r>
                        <a:rPr lang="en-US" sz="1200" b="0">
                          <a:solidFill>
                            <a:schemeClr val="tx1"/>
                          </a:solidFill>
                        </a:rPr>
                        <a:t>Online bookings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a:solidFill>
                            <a:schemeClr val="accent1"/>
                          </a:solidFill>
                        </a:rPr>
                        <a:t>500</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679877"/>
                  </a:ext>
                </a:extLst>
              </a:tr>
              <a:tr h="481648">
                <a:tc>
                  <a:txBody>
                    <a:bodyPr/>
                    <a:lstStyle/>
                    <a:p>
                      <a:r>
                        <a:rPr lang="en-US" sz="1200" b="0">
                          <a:solidFill>
                            <a:schemeClr val="tx1"/>
                          </a:solidFill>
                        </a:rPr>
                        <a:t>Email marketing updates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a:solidFill>
                            <a:schemeClr val="tx1"/>
                          </a:solidFill>
                        </a:rPr>
                        <a:t>108</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9914126"/>
                  </a:ext>
                </a:extLst>
              </a:tr>
              <a:tr h="481648">
                <a:tc>
                  <a:txBody>
                    <a:bodyPr/>
                    <a:lstStyle/>
                    <a:p>
                      <a:r>
                        <a:rPr lang="en-US" sz="1200" b="0">
                          <a:solidFill>
                            <a:schemeClr val="tx1"/>
                          </a:solidFill>
                        </a:rPr>
                        <a:t>Stock photos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a:solidFill>
                            <a:schemeClr val="accent3"/>
                          </a:solidFill>
                        </a:rPr>
                        <a:t>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795354"/>
                  </a:ext>
                </a:extLst>
              </a:tr>
              <a:tr h="481648">
                <a:tc>
                  <a:txBody>
                    <a:bodyPr/>
                    <a:lstStyle/>
                    <a:p>
                      <a:r>
                        <a:rPr lang="en-US" sz="1200" b="0">
                          <a:solidFill>
                            <a:schemeClr val="tx1"/>
                          </a:solidFill>
                        </a:rPr>
                        <a:t>Online shop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a:solidFill>
                            <a:schemeClr val="tx1"/>
                          </a:solidFill>
                        </a:rPr>
                        <a:t>180</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523382"/>
                  </a:ext>
                </a:extLst>
              </a:tr>
              <a:tr h="481648">
                <a:tc>
                  <a:txBody>
                    <a:bodyPr/>
                    <a:lstStyle/>
                    <a:p>
                      <a:r>
                        <a:rPr lang="en-US" sz="1200" b="0">
                          <a:solidFill>
                            <a:schemeClr val="tx1"/>
                          </a:solidFill>
                        </a:rPr>
                        <a:t>SEO updates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a:solidFill>
                            <a:schemeClr val="tx1"/>
                          </a:solidFill>
                        </a:rPr>
                        <a:t>21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840904"/>
                  </a:ext>
                </a:extLst>
              </a:tr>
            </a:tbl>
          </a:graphicData>
        </a:graphic>
      </p:graphicFrame>
      <p:sp>
        <p:nvSpPr>
          <p:cNvPr id="3" name="Rectangle 2">
            <a:extLst>
              <a:ext uri="{FF2B5EF4-FFF2-40B4-BE49-F238E27FC236}">
                <a16:creationId xmlns:a16="http://schemas.microsoft.com/office/drawing/2014/main" id="{BC3B9AF0-1CAF-3D3B-4C71-CB987D894AE7}"/>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88911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F1B69-2960-57D0-E5F0-25CF9AB0E4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97E46E-BA16-8ADB-4EDA-F4E8B2D1FC92}"/>
              </a:ext>
            </a:extLst>
          </p:cNvPr>
          <p:cNvSpPr>
            <a:spLocks noGrp="1"/>
          </p:cNvSpPr>
          <p:nvPr>
            <p:ph type="body" sz="quarter" idx="28"/>
          </p:nvPr>
        </p:nvSpPr>
        <p:spPr/>
        <p:txBody>
          <a:bodyPr/>
          <a:lstStyle/>
          <a:p>
            <a:endParaRPr lang="en-US"/>
          </a:p>
        </p:txBody>
      </p:sp>
      <p:sp>
        <p:nvSpPr>
          <p:cNvPr id="4" name="Text Placeholder 3">
            <a:extLst>
              <a:ext uri="{FF2B5EF4-FFF2-40B4-BE49-F238E27FC236}">
                <a16:creationId xmlns:a16="http://schemas.microsoft.com/office/drawing/2014/main" id="{07C2CFBB-E03D-B6FA-B84A-1BEA3ACC077F}"/>
              </a:ext>
            </a:extLst>
          </p:cNvPr>
          <p:cNvSpPr>
            <a:spLocks noGrp="1"/>
          </p:cNvSpPr>
          <p:nvPr>
            <p:ph type="body" sz="quarter" idx="39"/>
          </p:nvPr>
        </p:nvSpPr>
        <p:spPr/>
        <p:txBody>
          <a:bodyPr/>
          <a:lstStyle/>
          <a:p>
            <a:endParaRPr lang="en-US"/>
          </a:p>
        </p:txBody>
      </p:sp>
      <p:sp>
        <p:nvSpPr>
          <p:cNvPr id="5" name="Text Placeholder 4">
            <a:extLst>
              <a:ext uri="{FF2B5EF4-FFF2-40B4-BE49-F238E27FC236}">
                <a16:creationId xmlns:a16="http://schemas.microsoft.com/office/drawing/2014/main" id="{5EFE1253-373E-FE48-1758-49B04549F2D0}"/>
              </a:ext>
            </a:extLst>
          </p:cNvPr>
          <p:cNvSpPr>
            <a:spLocks noGrp="1"/>
          </p:cNvSpPr>
          <p:nvPr>
            <p:ph type="body" sz="quarter" idx="51"/>
          </p:nvPr>
        </p:nvSpPr>
        <p:spPr/>
        <p:txBody>
          <a:bodyPr/>
          <a:lstStyle/>
          <a:p>
            <a:endParaRPr lang="en-US"/>
          </a:p>
        </p:txBody>
      </p:sp>
      <p:sp>
        <p:nvSpPr>
          <p:cNvPr id="2" name="Text Placeholder 1">
            <a:extLst>
              <a:ext uri="{FF2B5EF4-FFF2-40B4-BE49-F238E27FC236}">
                <a16:creationId xmlns:a16="http://schemas.microsoft.com/office/drawing/2014/main" id="{B8DF817A-DF30-C7CE-BEB0-C867A8C034AA}"/>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E234EABF-51BE-DA7E-EF23-2BAD643CD948}"/>
              </a:ext>
            </a:extLst>
          </p:cNvPr>
          <p:cNvSpPr>
            <a:spLocks noGrp="1"/>
          </p:cNvSpPr>
          <p:nvPr>
            <p:ph type="body" sz="quarter" idx="53"/>
          </p:nvPr>
        </p:nvSpPr>
        <p:spPr/>
        <p:txBody>
          <a:bodyPr/>
          <a:lstStyle/>
          <a:p>
            <a:endParaRPr lang="en-US"/>
          </a:p>
        </p:txBody>
      </p:sp>
      <p:sp>
        <p:nvSpPr>
          <p:cNvPr id="7" name="Text Placeholder 6">
            <a:extLst>
              <a:ext uri="{FF2B5EF4-FFF2-40B4-BE49-F238E27FC236}">
                <a16:creationId xmlns:a16="http://schemas.microsoft.com/office/drawing/2014/main" id="{05D0228D-6085-CF9F-4325-75E1C55BDB3F}"/>
              </a:ext>
            </a:extLst>
          </p:cNvPr>
          <p:cNvSpPr>
            <a:spLocks noGrp="1"/>
          </p:cNvSpPr>
          <p:nvPr>
            <p:ph type="body" sz="quarter" idx="54"/>
          </p:nvPr>
        </p:nvSpPr>
        <p:spPr/>
        <p:txBody>
          <a:bodyPr/>
          <a:lstStyle/>
          <a:p>
            <a:endParaRPr lang="en-US"/>
          </a:p>
        </p:txBody>
      </p:sp>
      <p:sp>
        <p:nvSpPr>
          <p:cNvPr id="8" name="Text Placeholder 7">
            <a:extLst>
              <a:ext uri="{FF2B5EF4-FFF2-40B4-BE49-F238E27FC236}">
                <a16:creationId xmlns:a16="http://schemas.microsoft.com/office/drawing/2014/main" id="{014422DE-795A-4302-D8D5-2EE72C2AC3FD}"/>
              </a:ext>
            </a:extLst>
          </p:cNvPr>
          <p:cNvSpPr>
            <a:spLocks noGrp="1"/>
          </p:cNvSpPr>
          <p:nvPr>
            <p:ph type="body" sz="quarter" idx="55"/>
          </p:nvPr>
        </p:nvSpPr>
        <p:spPr/>
        <p:txBody>
          <a:bodyPr/>
          <a:lstStyle/>
          <a:p>
            <a:endParaRPr lang="en-US"/>
          </a:p>
        </p:txBody>
      </p:sp>
      <p:sp>
        <p:nvSpPr>
          <p:cNvPr id="9" name="Table Placeholder 8">
            <a:extLst>
              <a:ext uri="{FF2B5EF4-FFF2-40B4-BE49-F238E27FC236}">
                <a16:creationId xmlns:a16="http://schemas.microsoft.com/office/drawing/2014/main" id="{16802316-812E-DDA2-39EB-9003FB4E2E10}"/>
              </a:ext>
            </a:extLst>
          </p:cNvPr>
          <p:cNvSpPr>
            <a:spLocks noGrp="1"/>
          </p:cNvSpPr>
          <p:nvPr>
            <p:ph type="tbl" sz="quarter" idx="56"/>
          </p:nvPr>
        </p:nvSpPr>
        <p:spPr/>
        <p:txBody>
          <a:bodyPr/>
          <a:lstStyle/>
          <a:p>
            <a:endParaRPr lang="en-US"/>
          </a:p>
        </p:txBody>
      </p:sp>
    </p:spTree>
    <p:extLst>
      <p:ext uri="{BB962C8B-B14F-4D97-AF65-F5344CB8AC3E}">
        <p14:creationId xmlns:p14="http://schemas.microsoft.com/office/powerpoint/2010/main" val="250125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3E178FA-CE62-6DB2-E93E-9A34737B6F4C}"/>
              </a:ext>
            </a:extLst>
          </p:cNvPr>
          <p:cNvSpPr>
            <a:spLocks noGrp="1"/>
          </p:cNvSpPr>
          <p:nvPr>
            <p:ph type="body" sz="quarter" idx="28"/>
          </p:nvPr>
        </p:nvSpPr>
        <p:spPr/>
        <p:txBody>
          <a:bodyPr/>
          <a:lstStyle/>
          <a:p>
            <a:endParaRPr lang="en-US"/>
          </a:p>
        </p:txBody>
      </p:sp>
      <p:sp>
        <p:nvSpPr>
          <p:cNvPr id="8" name="Text Placeholder 7">
            <a:extLst>
              <a:ext uri="{FF2B5EF4-FFF2-40B4-BE49-F238E27FC236}">
                <a16:creationId xmlns:a16="http://schemas.microsoft.com/office/drawing/2014/main" id="{01D4A194-7C66-10BA-29F3-942E9776D1D4}"/>
              </a:ext>
            </a:extLst>
          </p:cNvPr>
          <p:cNvSpPr>
            <a:spLocks noGrp="1"/>
          </p:cNvSpPr>
          <p:nvPr>
            <p:ph type="body" sz="quarter" idx="39"/>
          </p:nvPr>
        </p:nvSpPr>
        <p:spPr/>
        <p:txBody>
          <a:bodyPr/>
          <a:lstStyle/>
          <a:p>
            <a:endParaRPr lang="en-US"/>
          </a:p>
        </p:txBody>
      </p:sp>
      <p:sp>
        <p:nvSpPr>
          <p:cNvPr id="9" name="Text Placeholder 8">
            <a:extLst>
              <a:ext uri="{FF2B5EF4-FFF2-40B4-BE49-F238E27FC236}">
                <a16:creationId xmlns:a16="http://schemas.microsoft.com/office/drawing/2014/main" id="{718EFF5D-1EC7-61A0-AC99-71220E47249C}"/>
              </a:ext>
            </a:extLst>
          </p:cNvPr>
          <p:cNvSpPr>
            <a:spLocks noGrp="1"/>
          </p:cNvSpPr>
          <p:nvPr>
            <p:ph type="body" sz="quarter" idx="51"/>
          </p:nvPr>
        </p:nvSpPr>
        <p:spPr/>
        <p:txBody>
          <a:bodyPr/>
          <a:lstStyle/>
          <a:p>
            <a:endParaRPr lang="en-US"/>
          </a:p>
        </p:txBody>
      </p:sp>
      <p:sp>
        <p:nvSpPr>
          <p:cNvPr id="6" name="Text Placeholder 5">
            <a:extLst>
              <a:ext uri="{FF2B5EF4-FFF2-40B4-BE49-F238E27FC236}">
                <a16:creationId xmlns:a16="http://schemas.microsoft.com/office/drawing/2014/main" id="{DD7AD797-FE3F-30B3-6E5F-25A0788BC75D}"/>
              </a:ext>
            </a:extLst>
          </p:cNvPr>
          <p:cNvSpPr>
            <a:spLocks noGrp="1"/>
          </p:cNvSpPr>
          <p:nvPr>
            <p:ph type="body" sz="quarter" idx="26"/>
          </p:nvPr>
        </p:nvSpPr>
        <p:spPr/>
        <p:txBody>
          <a:bodyPr/>
          <a:lstStyle/>
          <a:p>
            <a:endParaRPr lang="en-US"/>
          </a:p>
        </p:txBody>
      </p:sp>
      <p:sp>
        <p:nvSpPr>
          <p:cNvPr id="36" name="Text Placeholder 35">
            <a:extLst>
              <a:ext uri="{FF2B5EF4-FFF2-40B4-BE49-F238E27FC236}">
                <a16:creationId xmlns:a16="http://schemas.microsoft.com/office/drawing/2014/main" id="{F4420614-6226-0B79-1627-CF0426359724}"/>
              </a:ext>
            </a:extLst>
          </p:cNvPr>
          <p:cNvSpPr>
            <a:spLocks noGrp="1"/>
          </p:cNvSpPr>
          <p:nvPr>
            <p:ph type="body" sz="quarter" idx="53"/>
          </p:nvPr>
        </p:nvSpPr>
        <p:spPr/>
        <p:txBody>
          <a:bodyPr/>
          <a:lstStyle/>
          <a:p>
            <a:r>
              <a:rPr lang="en-US"/>
              <a:t>Spring</a:t>
            </a:r>
          </a:p>
        </p:txBody>
      </p:sp>
      <p:sp>
        <p:nvSpPr>
          <p:cNvPr id="37" name="Text Placeholder 36">
            <a:extLst>
              <a:ext uri="{FF2B5EF4-FFF2-40B4-BE49-F238E27FC236}">
                <a16:creationId xmlns:a16="http://schemas.microsoft.com/office/drawing/2014/main" id="{60605731-9B93-B10B-740A-563C43D936EE}"/>
              </a:ext>
            </a:extLst>
          </p:cNvPr>
          <p:cNvSpPr>
            <a:spLocks noGrp="1"/>
          </p:cNvSpPr>
          <p:nvPr>
            <p:ph type="body" sz="quarter" idx="54"/>
          </p:nvPr>
        </p:nvSpPr>
        <p:spPr/>
        <p:txBody>
          <a:bodyPr/>
          <a:lstStyle/>
          <a:p>
            <a:r>
              <a:rPr lang="en-US"/>
              <a:t>Fall</a:t>
            </a:r>
          </a:p>
        </p:txBody>
      </p:sp>
      <p:sp>
        <p:nvSpPr>
          <p:cNvPr id="11" name="Text Placeholder 10">
            <a:extLst>
              <a:ext uri="{FF2B5EF4-FFF2-40B4-BE49-F238E27FC236}">
                <a16:creationId xmlns:a16="http://schemas.microsoft.com/office/drawing/2014/main" id="{61F518B9-654E-618C-FB54-22100224E277}"/>
              </a:ext>
            </a:extLst>
          </p:cNvPr>
          <p:cNvSpPr>
            <a:spLocks noGrp="1"/>
          </p:cNvSpPr>
          <p:nvPr>
            <p:ph type="body" sz="quarter" idx="55"/>
          </p:nvPr>
        </p:nvSpPr>
        <p:spPr/>
        <p:txBody>
          <a:bodyPr/>
          <a:lstStyle/>
          <a:p>
            <a:endParaRPr lang="en-US"/>
          </a:p>
        </p:txBody>
      </p:sp>
      <p:graphicFrame>
        <p:nvGraphicFramePr>
          <p:cNvPr id="14" name="Table Placeholder 13">
            <a:extLst>
              <a:ext uri="{FF2B5EF4-FFF2-40B4-BE49-F238E27FC236}">
                <a16:creationId xmlns:a16="http://schemas.microsoft.com/office/drawing/2014/main" id="{85C30215-B659-4CA3-C06E-9C12CF97B6E4}"/>
              </a:ext>
            </a:extLst>
          </p:cNvPr>
          <p:cNvGraphicFramePr>
            <a:graphicFrameLocks noGrp="1"/>
          </p:cNvGraphicFramePr>
          <p:nvPr>
            <p:ph type="tbl" sz="quarter" idx="56"/>
          </p:nvPr>
        </p:nvGraphicFramePr>
        <p:xfrm>
          <a:off x="454025" y="2154238"/>
          <a:ext cx="8234360" cy="2360612"/>
        </p:xfrm>
        <a:graphic>
          <a:graphicData uri="http://schemas.openxmlformats.org/drawingml/2006/table">
            <a:tbl>
              <a:tblPr firstRow="1" bandRow="1">
                <a:tableStyleId>{2D5ABB26-0587-4C30-8999-92F81FD0307C}</a:tableStyleId>
              </a:tblPr>
              <a:tblGrid>
                <a:gridCol w="1646872">
                  <a:extLst>
                    <a:ext uri="{9D8B030D-6E8A-4147-A177-3AD203B41FA5}">
                      <a16:colId xmlns:a16="http://schemas.microsoft.com/office/drawing/2014/main" val="826614822"/>
                    </a:ext>
                  </a:extLst>
                </a:gridCol>
                <a:gridCol w="1646872">
                  <a:extLst>
                    <a:ext uri="{9D8B030D-6E8A-4147-A177-3AD203B41FA5}">
                      <a16:colId xmlns:a16="http://schemas.microsoft.com/office/drawing/2014/main" val="49314927"/>
                    </a:ext>
                  </a:extLst>
                </a:gridCol>
                <a:gridCol w="1646872">
                  <a:extLst>
                    <a:ext uri="{9D8B030D-6E8A-4147-A177-3AD203B41FA5}">
                      <a16:colId xmlns:a16="http://schemas.microsoft.com/office/drawing/2014/main" val="3204643817"/>
                    </a:ext>
                  </a:extLst>
                </a:gridCol>
                <a:gridCol w="1646872">
                  <a:extLst>
                    <a:ext uri="{9D8B030D-6E8A-4147-A177-3AD203B41FA5}">
                      <a16:colId xmlns:a16="http://schemas.microsoft.com/office/drawing/2014/main" val="3141122432"/>
                    </a:ext>
                  </a:extLst>
                </a:gridCol>
                <a:gridCol w="1646872">
                  <a:extLst>
                    <a:ext uri="{9D8B030D-6E8A-4147-A177-3AD203B41FA5}">
                      <a16:colId xmlns:a16="http://schemas.microsoft.com/office/drawing/2014/main" val="2823000392"/>
                    </a:ext>
                  </a:extLst>
                </a:gridCol>
              </a:tblGrid>
              <a:tr h="1221464">
                <a:tc>
                  <a:txBody>
                    <a:bodyPr/>
                    <a:lstStyle/>
                    <a:p>
                      <a:r>
                        <a:rPr lang="en-US" sz="1400" b="0"/>
                        <a:t>WEBSITE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Superior web design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r>
                        <a:rPr lang="en-US" sz="1000"/>
                        <a:t>New color palette chooser</a:t>
                      </a:r>
                    </a:p>
                    <a:p>
                      <a:r>
                        <a:rPr lang="en-US" sz="1000"/>
                        <a:t>Basic email marketing tools</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t>Online bookings</a:t>
                      </a:r>
                    </a:p>
                    <a:p>
                      <a:r>
                        <a:rPr lang="en-US" sz="1000"/>
                        <a:t>SEO updates</a:t>
                      </a:r>
                    </a:p>
                    <a:p>
                      <a:endParaRPr lang="en-US" sz="1000"/>
                    </a:p>
                    <a:p>
                      <a:r>
                        <a:rPr lang="en-US" sz="1000"/>
                        <a:t>Content and image manager</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defTabSz="914400"/>
                      <a:r>
                        <a:rPr lang="en-US" sz="1000"/>
                        <a:t>Integrated email marketing using content and image manager</a:t>
                      </a:r>
                    </a:p>
                    <a:p>
                      <a:pPr defTabSz="914400"/>
                      <a:endParaRPr lang="en-US" sz="1000"/>
                    </a:p>
                    <a:p>
                      <a:pPr defTabSz="914400"/>
                      <a:r>
                        <a:rPr lang="en-US" sz="1000"/>
                        <a:t>AI-generated newsletters and emails</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defTabSz="914400"/>
                      <a:r>
                        <a:rPr lang="en-US" sz="1000"/>
                        <a:t>Advanced calculated field for content manager</a:t>
                      </a:r>
                    </a:p>
                    <a:p>
                      <a:pPr defTabSz="914400"/>
                      <a:endParaRPr lang="en-US" sz="1000"/>
                    </a:p>
                    <a:p>
                      <a:pPr defTabSz="914400"/>
                      <a:r>
                        <a:rPr lang="en-US" sz="1000"/>
                        <a:t>Automated responses to inquiries</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59274"/>
                  </a:ext>
                </a:extLst>
              </a:tr>
              <a:tr h="1139148">
                <a:tc>
                  <a:txBody>
                    <a:bodyPr/>
                    <a:lstStyle/>
                    <a:p>
                      <a:r>
                        <a:rPr lang="en-US" sz="1400" b="0"/>
                        <a:t>E-COMMERCE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Product inventory for in-store sales</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078287"/>
                  </a:ext>
                </a:extLst>
              </a:tr>
            </a:tbl>
          </a:graphicData>
        </a:graphic>
      </p:graphicFrame>
      <p:sp>
        <p:nvSpPr>
          <p:cNvPr id="2" name="Rectangle 1">
            <a:extLst>
              <a:ext uri="{FF2B5EF4-FFF2-40B4-BE49-F238E27FC236}">
                <a16:creationId xmlns:a16="http://schemas.microsoft.com/office/drawing/2014/main" id="{14ED59B4-2D4B-DB9D-66B8-BF62C520920F}"/>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398305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03E63-CF19-5B43-059B-102522C6305C}"/>
              </a:ext>
            </a:extLst>
          </p:cNvPr>
          <p:cNvSpPr>
            <a:spLocks noGrp="1"/>
          </p:cNvSpPr>
          <p:nvPr>
            <p:ph type="body" sz="quarter" idx="35"/>
          </p:nvPr>
        </p:nvSpPr>
        <p:spPr/>
        <p:txBody>
          <a:bodyPr/>
          <a:lstStyle/>
          <a:p>
            <a:endParaRPr lang="en-US"/>
          </a:p>
        </p:txBody>
      </p:sp>
      <p:sp>
        <p:nvSpPr>
          <p:cNvPr id="3" name="Text Placeholder 2">
            <a:extLst>
              <a:ext uri="{FF2B5EF4-FFF2-40B4-BE49-F238E27FC236}">
                <a16:creationId xmlns:a16="http://schemas.microsoft.com/office/drawing/2014/main" id="{5E37A455-1F84-208B-0687-089967D35797}"/>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713CF063-D494-A5E4-FBC2-B4B7CCFE9AFC}"/>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5A5B1F68-C7B4-091C-F1B6-87300D4C7061}"/>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303CF029-A429-D823-EC59-D9714805D0A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613C6210-D79A-91FD-1DAE-3A37228B8FC0}"/>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CED583A-CB80-6DC3-ED5F-ED23FBE94AD9}"/>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C4D6BEE1-B09C-BA36-5C3D-8F1C0EF09D25}"/>
              </a:ext>
            </a:extLst>
          </p:cNvPr>
          <p:cNvSpPr>
            <a:spLocks noGrp="1"/>
          </p:cNvSpPr>
          <p:nvPr>
            <p:ph type="body" sz="quarter" idx="32"/>
          </p:nvPr>
        </p:nvSpPr>
        <p:spPr/>
        <p:txBody>
          <a:bodyPr/>
          <a:lstStyle/>
          <a:p>
            <a:endParaRPr lang="en-US"/>
          </a:p>
        </p:txBody>
      </p:sp>
      <p:sp>
        <p:nvSpPr>
          <p:cNvPr id="10" name="Text Placeholder 9">
            <a:extLst>
              <a:ext uri="{FF2B5EF4-FFF2-40B4-BE49-F238E27FC236}">
                <a16:creationId xmlns:a16="http://schemas.microsoft.com/office/drawing/2014/main" id="{0A391E88-8B2A-56FD-B30F-425DBC6DC998}"/>
              </a:ext>
            </a:extLst>
          </p:cNvPr>
          <p:cNvSpPr>
            <a:spLocks noGrp="1"/>
          </p:cNvSpPr>
          <p:nvPr>
            <p:ph type="body" sz="quarter" idx="33"/>
          </p:nvPr>
        </p:nvSpPr>
        <p:spPr/>
        <p:txBody>
          <a:bodyPr/>
          <a:lstStyle/>
          <a:p>
            <a:endParaRPr lang="en-US"/>
          </a:p>
        </p:txBody>
      </p:sp>
      <p:sp>
        <p:nvSpPr>
          <p:cNvPr id="11" name="Text Placeholder 10">
            <a:extLst>
              <a:ext uri="{FF2B5EF4-FFF2-40B4-BE49-F238E27FC236}">
                <a16:creationId xmlns:a16="http://schemas.microsoft.com/office/drawing/2014/main" id="{EBA4F9D2-685A-CBB5-A7EA-6EB9CD36F23E}"/>
              </a:ext>
            </a:extLst>
          </p:cNvPr>
          <p:cNvSpPr>
            <a:spLocks noGrp="1"/>
          </p:cNvSpPr>
          <p:nvPr>
            <p:ph type="body" sz="quarter" idx="34"/>
          </p:nvPr>
        </p:nvSpPr>
        <p:spPr/>
        <p:txBody>
          <a:bodyPr/>
          <a:lstStyle/>
          <a:p>
            <a:endParaRPr lang="en-US"/>
          </a:p>
        </p:txBody>
      </p:sp>
      <p:sp>
        <p:nvSpPr>
          <p:cNvPr id="12" name="Text Placeholder 11">
            <a:extLst>
              <a:ext uri="{FF2B5EF4-FFF2-40B4-BE49-F238E27FC236}">
                <a16:creationId xmlns:a16="http://schemas.microsoft.com/office/drawing/2014/main" id="{CD704928-734C-2873-BAFB-82788750E000}"/>
              </a:ext>
            </a:extLst>
          </p:cNvPr>
          <p:cNvSpPr>
            <a:spLocks noGrp="1"/>
          </p:cNvSpPr>
          <p:nvPr>
            <p:ph type="body" sz="quarter" idx="38"/>
          </p:nvPr>
        </p:nvSpPr>
        <p:spPr/>
        <p:txBody>
          <a:bodyPr/>
          <a:lstStyle/>
          <a:p>
            <a:endParaRPr lang="en-US"/>
          </a:p>
        </p:txBody>
      </p:sp>
      <p:sp>
        <p:nvSpPr>
          <p:cNvPr id="13" name="Text Placeholder 12">
            <a:extLst>
              <a:ext uri="{FF2B5EF4-FFF2-40B4-BE49-F238E27FC236}">
                <a16:creationId xmlns:a16="http://schemas.microsoft.com/office/drawing/2014/main" id="{CE9E8F28-35B8-2CF7-271C-7CB3176F0F2D}"/>
              </a:ext>
            </a:extLst>
          </p:cNvPr>
          <p:cNvSpPr>
            <a:spLocks noGrp="1"/>
          </p:cNvSpPr>
          <p:nvPr>
            <p:ph type="body" sz="quarter" idx="39"/>
          </p:nvPr>
        </p:nvSpPr>
        <p:spPr/>
        <p:txBody>
          <a:bodyPr/>
          <a:lstStyle/>
          <a:p>
            <a:endParaRPr lang="en-US"/>
          </a:p>
        </p:txBody>
      </p:sp>
      <p:sp>
        <p:nvSpPr>
          <p:cNvPr id="14" name="Text Placeholder 13">
            <a:extLst>
              <a:ext uri="{FF2B5EF4-FFF2-40B4-BE49-F238E27FC236}">
                <a16:creationId xmlns:a16="http://schemas.microsoft.com/office/drawing/2014/main" id="{9C1215C2-6A05-17E9-C222-6A3A1029DBB1}"/>
              </a:ext>
            </a:extLst>
          </p:cNvPr>
          <p:cNvSpPr>
            <a:spLocks noGrp="1"/>
          </p:cNvSpPr>
          <p:nvPr>
            <p:ph type="body" sz="quarter" idx="41"/>
          </p:nvPr>
        </p:nvSpPr>
        <p:spPr/>
        <p:txBody>
          <a:bodyPr/>
          <a:lstStyle/>
          <a:p>
            <a:endParaRPr lang="en-US"/>
          </a:p>
        </p:txBody>
      </p:sp>
      <p:sp>
        <p:nvSpPr>
          <p:cNvPr id="15" name="Text Placeholder 14">
            <a:extLst>
              <a:ext uri="{FF2B5EF4-FFF2-40B4-BE49-F238E27FC236}">
                <a16:creationId xmlns:a16="http://schemas.microsoft.com/office/drawing/2014/main" id="{22C085BA-8BBA-2816-8A8D-5AAE3948B67B}"/>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5BC15DBB-D608-D309-FADA-F81775019360}"/>
              </a:ext>
            </a:extLst>
          </p:cNvPr>
          <p:cNvSpPr>
            <a:spLocks noGrp="1"/>
          </p:cNvSpPr>
          <p:nvPr>
            <p:ph type="body" sz="quarter" idx="42"/>
          </p:nvPr>
        </p:nvSpPr>
        <p:spPr/>
        <p:txBody>
          <a:bodyPr/>
          <a:lstStyle/>
          <a:p>
            <a:endParaRPr lang="en-US"/>
          </a:p>
        </p:txBody>
      </p:sp>
    </p:spTree>
    <p:extLst>
      <p:ext uri="{BB962C8B-B14F-4D97-AF65-F5344CB8AC3E}">
        <p14:creationId xmlns:p14="http://schemas.microsoft.com/office/powerpoint/2010/main" val="1354654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D99E-2DF0-E00E-9684-C2820ED9FC70}"/>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C85BA112-D062-36D2-F8E6-67C4CEA1BC2F}"/>
              </a:ext>
            </a:extLst>
          </p:cNvPr>
          <p:cNvSpPr>
            <a:spLocks noGrp="1"/>
          </p:cNvSpPr>
          <p:nvPr>
            <p:ph type="body" sz="quarter" idx="35"/>
          </p:nvPr>
        </p:nvSpPr>
        <p:spPr/>
        <p:txBody>
          <a:bodyPr>
            <a:normAutofit/>
          </a:bodyPr>
          <a:lstStyle/>
          <a:p>
            <a:endParaRPr lang="en-US"/>
          </a:p>
        </p:txBody>
      </p:sp>
      <p:sp>
        <p:nvSpPr>
          <p:cNvPr id="3" name="Text Placeholder 2">
            <a:extLst>
              <a:ext uri="{FF2B5EF4-FFF2-40B4-BE49-F238E27FC236}">
                <a16:creationId xmlns:a16="http://schemas.microsoft.com/office/drawing/2014/main" id="{022B7A23-C274-FCC2-682A-FB5C39C22DDC}"/>
              </a:ext>
            </a:extLst>
          </p:cNvPr>
          <p:cNvSpPr>
            <a:spLocks noGrp="1"/>
          </p:cNvSpPr>
          <p:nvPr>
            <p:ph type="body" sz="quarter" idx="13"/>
          </p:nvPr>
        </p:nvSpPr>
        <p:spPr/>
        <p:txBody>
          <a:bodyPr>
            <a:normAutofit/>
          </a:bodyPr>
          <a:lstStyle/>
          <a:p>
            <a:r>
              <a:rPr lang="en-US"/>
              <a:t>Expanded catalog of graphics and images</a:t>
            </a:r>
          </a:p>
        </p:txBody>
      </p:sp>
      <p:sp>
        <p:nvSpPr>
          <p:cNvPr id="6" name="Text Placeholder 5">
            <a:extLst>
              <a:ext uri="{FF2B5EF4-FFF2-40B4-BE49-F238E27FC236}">
                <a16:creationId xmlns:a16="http://schemas.microsoft.com/office/drawing/2014/main" id="{4AC3A4C5-A9C5-79AC-CDF6-559527803572}"/>
              </a:ext>
            </a:extLst>
          </p:cNvPr>
          <p:cNvSpPr>
            <a:spLocks noGrp="1"/>
          </p:cNvSpPr>
          <p:nvPr>
            <p:ph type="body" sz="quarter" idx="17"/>
          </p:nvPr>
        </p:nvSpPr>
        <p:spPr/>
        <p:txBody>
          <a:bodyPr>
            <a:normAutofit/>
          </a:bodyPr>
          <a:lstStyle/>
          <a:p>
            <a:r>
              <a:rPr lang="en-US"/>
              <a:t>User-defined databases allow  dynamic fields in newsletters, emails, and webpages </a:t>
            </a:r>
          </a:p>
        </p:txBody>
      </p:sp>
      <p:sp>
        <p:nvSpPr>
          <p:cNvPr id="7" name="Text Placeholder 6">
            <a:extLst>
              <a:ext uri="{FF2B5EF4-FFF2-40B4-BE49-F238E27FC236}">
                <a16:creationId xmlns:a16="http://schemas.microsoft.com/office/drawing/2014/main" id="{F85A1815-E3CB-DFD3-1636-9127DA2FDA52}"/>
              </a:ext>
            </a:extLst>
          </p:cNvPr>
          <p:cNvSpPr>
            <a:spLocks noGrp="1"/>
          </p:cNvSpPr>
          <p:nvPr>
            <p:ph type="body" sz="quarter" idx="18"/>
          </p:nvPr>
        </p:nvSpPr>
        <p:spPr/>
        <p:txBody>
          <a:bodyPr>
            <a:normAutofit/>
          </a:bodyPr>
          <a:lstStyle/>
          <a:p>
            <a:r>
              <a:rPr lang="en-US"/>
              <a:t>Need to ensure GDPR compliance and PIP protection.</a:t>
            </a:r>
          </a:p>
          <a:p>
            <a:r>
              <a:rPr lang="en-US"/>
              <a:t>Online shopping capabilities must be available by the end of Q3 or clients will miss the lucrative holiday shopping season.</a:t>
            </a:r>
          </a:p>
          <a:p>
            <a:endParaRPr lang="en-US"/>
          </a:p>
        </p:txBody>
      </p:sp>
      <p:sp>
        <p:nvSpPr>
          <p:cNvPr id="4" name="Text Placeholder 3">
            <a:extLst>
              <a:ext uri="{FF2B5EF4-FFF2-40B4-BE49-F238E27FC236}">
                <a16:creationId xmlns:a16="http://schemas.microsoft.com/office/drawing/2014/main" id="{F26E6C1F-981E-BCE1-665C-FF4F0290300E}"/>
              </a:ext>
            </a:extLst>
          </p:cNvPr>
          <p:cNvSpPr>
            <a:spLocks noGrp="1"/>
          </p:cNvSpPr>
          <p:nvPr>
            <p:ph type="body" sz="quarter" idx="14"/>
          </p:nvPr>
        </p:nvSpPr>
        <p:spPr/>
        <p:txBody>
          <a:bodyPr/>
          <a:lstStyle/>
          <a:p>
            <a:r>
              <a:rPr lang="en-US"/>
              <a:t>Self-service capabilities</a:t>
            </a:r>
          </a:p>
        </p:txBody>
      </p:sp>
      <p:sp>
        <p:nvSpPr>
          <p:cNvPr id="17" name="Text Placeholder 16">
            <a:extLst>
              <a:ext uri="{FF2B5EF4-FFF2-40B4-BE49-F238E27FC236}">
                <a16:creationId xmlns:a16="http://schemas.microsoft.com/office/drawing/2014/main" id="{28B28857-8569-078C-9C04-F6A87893FDA7}"/>
              </a:ext>
            </a:extLst>
          </p:cNvPr>
          <p:cNvSpPr>
            <a:spLocks noGrp="1"/>
          </p:cNvSpPr>
          <p:nvPr>
            <p:ph type="body" sz="quarter" idx="27"/>
          </p:nvPr>
        </p:nvSpPr>
        <p:spPr/>
        <p:txBody>
          <a:bodyPr>
            <a:normAutofit/>
          </a:bodyPr>
          <a:lstStyle/>
          <a:p>
            <a:endParaRPr lang="en-US"/>
          </a:p>
        </p:txBody>
      </p:sp>
      <p:sp>
        <p:nvSpPr>
          <p:cNvPr id="2" name="Text Placeholder 1">
            <a:extLst>
              <a:ext uri="{FF2B5EF4-FFF2-40B4-BE49-F238E27FC236}">
                <a16:creationId xmlns:a16="http://schemas.microsoft.com/office/drawing/2014/main" id="{2F03DD00-04E8-285C-2B33-F62AFF265856}"/>
              </a:ext>
            </a:extLst>
          </p:cNvPr>
          <p:cNvSpPr>
            <a:spLocks noGrp="1"/>
          </p:cNvSpPr>
          <p:nvPr>
            <p:ph type="body" sz="quarter" idx="26"/>
          </p:nvPr>
        </p:nvSpPr>
        <p:spPr/>
        <p:txBody>
          <a:bodyPr>
            <a:normAutofit/>
          </a:bodyPr>
          <a:lstStyle/>
          <a:p>
            <a:endParaRPr lang="en-US"/>
          </a:p>
        </p:txBody>
      </p:sp>
      <p:sp>
        <p:nvSpPr>
          <p:cNvPr id="9" name="Text Placeholder 8">
            <a:extLst>
              <a:ext uri="{FF2B5EF4-FFF2-40B4-BE49-F238E27FC236}">
                <a16:creationId xmlns:a16="http://schemas.microsoft.com/office/drawing/2014/main" id="{53383A2C-41C3-9A82-2410-A71C84F50178}"/>
              </a:ext>
            </a:extLst>
          </p:cNvPr>
          <p:cNvSpPr>
            <a:spLocks noGrp="1"/>
          </p:cNvSpPr>
          <p:nvPr>
            <p:ph type="body" sz="quarter" idx="32"/>
          </p:nvPr>
        </p:nvSpPr>
        <p:spPr/>
        <p:txBody>
          <a:bodyPr>
            <a:normAutofit/>
          </a:bodyPr>
          <a:lstStyle/>
          <a:p>
            <a:r>
              <a:rPr lang="en-US"/>
              <a:t>BuzBlu summer release</a:t>
            </a:r>
          </a:p>
        </p:txBody>
      </p:sp>
      <p:sp>
        <p:nvSpPr>
          <p:cNvPr id="12" name="Text Placeholder 11">
            <a:extLst>
              <a:ext uri="{FF2B5EF4-FFF2-40B4-BE49-F238E27FC236}">
                <a16:creationId xmlns:a16="http://schemas.microsoft.com/office/drawing/2014/main" id="{CE69D16F-82AE-69F6-7298-088DF07F4983}"/>
              </a:ext>
            </a:extLst>
          </p:cNvPr>
          <p:cNvSpPr>
            <a:spLocks noGrp="1"/>
          </p:cNvSpPr>
          <p:nvPr>
            <p:ph type="body" sz="quarter" idx="33"/>
          </p:nvPr>
        </p:nvSpPr>
        <p:spPr/>
        <p:txBody>
          <a:bodyPr/>
          <a:lstStyle/>
          <a:p>
            <a:r>
              <a:rPr lang="en-US"/>
              <a:t>Expand self-service and email marketing options</a:t>
            </a:r>
          </a:p>
        </p:txBody>
      </p:sp>
      <p:sp>
        <p:nvSpPr>
          <p:cNvPr id="13" name="Text Placeholder 12">
            <a:extLst>
              <a:ext uri="{FF2B5EF4-FFF2-40B4-BE49-F238E27FC236}">
                <a16:creationId xmlns:a16="http://schemas.microsoft.com/office/drawing/2014/main" id="{CF7AF0DC-C974-973C-C143-95E8E74D42D6}"/>
              </a:ext>
            </a:extLst>
          </p:cNvPr>
          <p:cNvSpPr>
            <a:spLocks noGrp="1"/>
          </p:cNvSpPr>
          <p:nvPr>
            <p:ph type="body" sz="quarter" idx="34"/>
          </p:nvPr>
        </p:nvSpPr>
        <p:spPr/>
        <p:txBody>
          <a:bodyPr>
            <a:normAutofit/>
          </a:bodyPr>
          <a:lstStyle/>
          <a:p>
            <a:r>
              <a:rPr lang="en-US"/>
              <a:t>Increased sales of our product</a:t>
            </a:r>
          </a:p>
          <a:p>
            <a:r>
              <a:rPr lang="en-US"/>
              <a:t>Adoption of new capabilities</a:t>
            </a:r>
          </a:p>
          <a:p>
            <a:endParaRPr lang="en-US"/>
          </a:p>
        </p:txBody>
      </p:sp>
      <p:sp>
        <p:nvSpPr>
          <p:cNvPr id="27" name="Text Placeholder 26">
            <a:extLst>
              <a:ext uri="{FF2B5EF4-FFF2-40B4-BE49-F238E27FC236}">
                <a16:creationId xmlns:a16="http://schemas.microsoft.com/office/drawing/2014/main" id="{1F2F094B-46EF-2FB5-5860-CE5023EB04ED}"/>
              </a:ext>
            </a:extLst>
          </p:cNvPr>
          <p:cNvSpPr>
            <a:spLocks noGrp="1"/>
          </p:cNvSpPr>
          <p:nvPr>
            <p:ph type="body" sz="quarter" idx="38"/>
          </p:nvPr>
        </p:nvSpPr>
        <p:spPr/>
        <p:txBody>
          <a:bodyPr/>
          <a:lstStyle/>
          <a:p>
            <a:r>
              <a:rPr lang="en-US"/>
              <a:t>15</a:t>
            </a:r>
          </a:p>
        </p:txBody>
      </p:sp>
      <p:sp>
        <p:nvSpPr>
          <p:cNvPr id="28" name="Text Placeholder 27">
            <a:extLst>
              <a:ext uri="{FF2B5EF4-FFF2-40B4-BE49-F238E27FC236}">
                <a16:creationId xmlns:a16="http://schemas.microsoft.com/office/drawing/2014/main" id="{6CE64ECB-2D58-7385-9D2F-033C2EEC9C2F}"/>
              </a:ext>
            </a:extLst>
          </p:cNvPr>
          <p:cNvSpPr>
            <a:spLocks noGrp="1"/>
          </p:cNvSpPr>
          <p:nvPr>
            <p:ph type="body" sz="quarter" idx="39"/>
          </p:nvPr>
        </p:nvSpPr>
        <p:spPr/>
        <p:txBody>
          <a:bodyPr/>
          <a:lstStyle/>
          <a:p>
            <a:r>
              <a:rPr lang="en-US"/>
              <a:t>64</a:t>
            </a:r>
          </a:p>
        </p:txBody>
      </p:sp>
      <p:sp>
        <p:nvSpPr>
          <p:cNvPr id="29" name="Text Placeholder 28">
            <a:extLst>
              <a:ext uri="{FF2B5EF4-FFF2-40B4-BE49-F238E27FC236}">
                <a16:creationId xmlns:a16="http://schemas.microsoft.com/office/drawing/2014/main" id="{D07A7096-2BBB-8E58-CC75-21D158BA01A5}"/>
              </a:ext>
            </a:extLst>
          </p:cNvPr>
          <p:cNvSpPr>
            <a:spLocks noGrp="1"/>
          </p:cNvSpPr>
          <p:nvPr>
            <p:ph type="body" sz="quarter" idx="41"/>
          </p:nvPr>
        </p:nvSpPr>
        <p:spPr/>
        <p:txBody>
          <a:bodyPr/>
          <a:lstStyle/>
          <a:p>
            <a:r>
              <a:rPr lang="en-US"/>
              <a:t>3</a:t>
            </a:r>
          </a:p>
        </p:txBody>
      </p:sp>
      <p:sp>
        <p:nvSpPr>
          <p:cNvPr id="5" name="Text Placeholder 4">
            <a:extLst>
              <a:ext uri="{FF2B5EF4-FFF2-40B4-BE49-F238E27FC236}">
                <a16:creationId xmlns:a16="http://schemas.microsoft.com/office/drawing/2014/main" id="{AEC10EEA-0F22-39EB-D66F-645BAD633485}"/>
              </a:ext>
            </a:extLst>
          </p:cNvPr>
          <p:cNvSpPr>
            <a:spLocks noGrp="1"/>
          </p:cNvSpPr>
          <p:nvPr>
            <p:ph type="body" sz="quarter" idx="15"/>
          </p:nvPr>
        </p:nvSpPr>
        <p:spPr/>
        <p:txBody>
          <a:bodyPr>
            <a:normAutofit/>
          </a:bodyPr>
          <a:lstStyle/>
          <a:p>
            <a:r>
              <a:rPr lang="en-US"/>
              <a:t>7</a:t>
            </a:r>
          </a:p>
        </p:txBody>
      </p:sp>
      <p:sp>
        <p:nvSpPr>
          <p:cNvPr id="30" name="Text Placeholder 29">
            <a:extLst>
              <a:ext uri="{FF2B5EF4-FFF2-40B4-BE49-F238E27FC236}">
                <a16:creationId xmlns:a16="http://schemas.microsoft.com/office/drawing/2014/main" id="{DF6D0381-88ED-7F1F-77AF-1B818307B5C2}"/>
              </a:ext>
            </a:extLst>
          </p:cNvPr>
          <p:cNvSpPr>
            <a:spLocks noGrp="1"/>
          </p:cNvSpPr>
          <p:nvPr>
            <p:ph type="body" sz="quarter" idx="42"/>
          </p:nvPr>
        </p:nvSpPr>
        <p:spPr/>
        <p:txBody>
          <a:bodyPr/>
          <a:lstStyle/>
          <a:p>
            <a:r>
              <a:rPr lang="en-US"/>
              <a:t>An attractive prospect could demand custom work that derails the release plan. </a:t>
            </a:r>
          </a:p>
          <a:p>
            <a:endParaRPr lang="en-US"/>
          </a:p>
        </p:txBody>
      </p:sp>
      <p:sp>
        <p:nvSpPr>
          <p:cNvPr id="8" name="Rectangle 7">
            <a:extLst>
              <a:ext uri="{FF2B5EF4-FFF2-40B4-BE49-F238E27FC236}">
                <a16:creationId xmlns:a16="http://schemas.microsoft.com/office/drawing/2014/main" id="{11C40932-4ED9-58F0-B6FD-AF7D9A746E28}"/>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51939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a:extLst>
              <a:ext uri="{FF2B5EF4-FFF2-40B4-BE49-F238E27FC236}">
                <a16:creationId xmlns:a16="http://schemas.microsoft.com/office/drawing/2014/main" id="{B49A79B1-82AA-9432-EDBC-52AA3A453B33}"/>
              </a:ext>
            </a:extLst>
          </p:cNvPr>
          <p:cNvGraphicFramePr>
            <a:graphicFrameLocks noGrp="1"/>
          </p:cNvGraphicFramePr>
          <p:nvPr>
            <p:ph type="tbl" sz="quarter" idx="29"/>
          </p:nvPr>
        </p:nvGraphicFramePr>
        <p:xfrm>
          <a:off x="457200" y="677862"/>
          <a:ext cx="8229602" cy="3836988"/>
        </p:xfrm>
        <a:graphic>
          <a:graphicData uri="http://schemas.openxmlformats.org/drawingml/2006/table">
            <a:tbl>
              <a:tblPr firstRow="1" bandRow="1">
                <a:tableStyleId>{793D81CF-94F2-401A-BA57-92F5A7B2D0C5}</a:tableStyleId>
              </a:tblPr>
              <a:tblGrid>
                <a:gridCol w="1804737">
                  <a:extLst>
                    <a:ext uri="{9D8B030D-6E8A-4147-A177-3AD203B41FA5}">
                      <a16:colId xmlns:a16="http://schemas.microsoft.com/office/drawing/2014/main" val="628915164"/>
                    </a:ext>
                  </a:extLst>
                </a:gridCol>
                <a:gridCol w="1148615">
                  <a:extLst>
                    <a:ext uri="{9D8B030D-6E8A-4147-A177-3AD203B41FA5}">
                      <a16:colId xmlns:a16="http://schemas.microsoft.com/office/drawing/2014/main" val="3801451879"/>
                    </a:ext>
                  </a:extLst>
                </a:gridCol>
                <a:gridCol w="1148615">
                  <a:extLst>
                    <a:ext uri="{9D8B030D-6E8A-4147-A177-3AD203B41FA5}">
                      <a16:colId xmlns:a16="http://schemas.microsoft.com/office/drawing/2014/main" val="4175051445"/>
                    </a:ext>
                  </a:extLst>
                </a:gridCol>
                <a:gridCol w="1148615">
                  <a:extLst>
                    <a:ext uri="{9D8B030D-6E8A-4147-A177-3AD203B41FA5}">
                      <a16:colId xmlns:a16="http://schemas.microsoft.com/office/drawing/2014/main" val="754353968"/>
                    </a:ext>
                  </a:extLst>
                </a:gridCol>
                <a:gridCol w="2979020">
                  <a:extLst>
                    <a:ext uri="{9D8B030D-6E8A-4147-A177-3AD203B41FA5}">
                      <a16:colId xmlns:a16="http://schemas.microsoft.com/office/drawing/2014/main" val="1626108479"/>
                    </a:ext>
                  </a:extLst>
                </a:gridCol>
              </a:tblGrid>
              <a:tr h="426332">
                <a:tc>
                  <a:txBody>
                    <a:bodyPr/>
                    <a:lstStyle/>
                    <a:p>
                      <a:pPr algn="ctr"/>
                      <a:r>
                        <a:rPr lang="en-US" sz="1200" b="0" dirty="0">
                          <a:solidFill>
                            <a:schemeClr val="bg1"/>
                          </a:solidFill>
                        </a:rPr>
                        <a:t>TEAM</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200" b="0" dirty="0">
                          <a:solidFill>
                            <a:schemeClr val="bg1"/>
                          </a:solidFill>
                        </a:rPr>
                        <a:t>READY</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200" b="0" dirty="0">
                          <a:solidFill>
                            <a:schemeClr val="bg1"/>
                          </a:solidFill>
                        </a:rPr>
                        <a:t>NOT READY</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200" b="0" dirty="0">
                          <a:solidFill>
                            <a:schemeClr val="bg1"/>
                          </a:solidFill>
                        </a:rPr>
                        <a:t>LAST CHECK-IN</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US" sz="1200" b="0" dirty="0">
                          <a:solidFill>
                            <a:schemeClr val="bg1"/>
                          </a:solidFill>
                        </a:rPr>
                        <a:t>NOTES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6683256"/>
                  </a:ext>
                </a:extLst>
              </a:tr>
              <a:tr h="426332">
                <a:tc>
                  <a:txBody>
                    <a:bodyPr/>
                    <a:lstStyle/>
                    <a:p>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11233806"/>
                  </a:ext>
                </a:extLst>
              </a:tr>
              <a:tr h="426332">
                <a:tc>
                  <a:txBody>
                    <a:bodyPr/>
                    <a:lstStyle/>
                    <a:p>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32797791"/>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63161895"/>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67203188"/>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18834152"/>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79805868"/>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05490434"/>
                  </a:ext>
                </a:extLst>
              </a:tr>
              <a:tr h="426332">
                <a:tc>
                  <a:txBody>
                    <a:bodyPr/>
                    <a:lstStyle/>
                    <a:p>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en-US" sz="1400" dirty="0"/>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115431"/>
                  </a:ext>
                </a:extLst>
              </a:tr>
            </a:tbl>
          </a:graphicData>
        </a:graphic>
      </p:graphicFrame>
      <p:sp>
        <p:nvSpPr>
          <p:cNvPr id="3" name="Text Placeholder 2">
            <a:extLst>
              <a:ext uri="{FF2B5EF4-FFF2-40B4-BE49-F238E27FC236}">
                <a16:creationId xmlns:a16="http://schemas.microsoft.com/office/drawing/2014/main" id="{4809C6D4-37C2-39D7-523F-1E907F7133DE}"/>
              </a:ext>
            </a:extLst>
          </p:cNvPr>
          <p:cNvSpPr>
            <a:spLocks noGrp="1"/>
          </p:cNvSpPr>
          <p:nvPr>
            <p:ph type="body" sz="quarter" idx="26"/>
          </p:nvPr>
        </p:nvSpPr>
        <p:spPr/>
        <p:txBody>
          <a:bodyPr/>
          <a:lstStyle/>
          <a:p>
            <a:endParaRPr lang="en-US"/>
          </a:p>
        </p:txBody>
      </p:sp>
      <p:sp>
        <p:nvSpPr>
          <p:cNvPr id="4" name="Text Placeholder 3">
            <a:extLst>
              <a:ext uri="{FF2B5EF4-FFF2-40B4-BE49-F238E27FC236}">
                <a16:creationId xmlns:a16="http://schemas.microsoft.com/office/drawing/2014/main" id="{D9BA6563-20C4-0366-8CA6-6DD531AA5C4F}"/>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344475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id="{E6C352CC-B022-DD04-734C-021F1A402217}"/>
              </a:ext>
            </a:extLst>
          </p:cNvPr>
          <p:cNvGraphicFramePr>
            <a:graphicFrameLocks noGrp="1"/>
          </p:cNvGraphicFramePr>
          <p:nvPr>
            <p:ph type="tbl" sz="quarter" idx="29"/>
            <p:extLst>
              <p:ext uri="{D42A27DB-BD31-4B8C-83A1-F6EECF244321}">
                <p14:modId xmlns:p14="http://schemas.microsoft.com/office/powerpoint/2010/main" val="627464557"/>
              </p:ext>
            </p:extLst>
          </p:nvPr>
        </p:nvGraphicFramePr>
        <p:xfrm>
          <a:off x="457200" y="677863"/>
          <a:ext cx="8234831" cy="4021027"/>
        </p:xfrm>
        <a:graphic>
          <a:graphicData uri="http://schemas.openxmlformats.org/drawingml/2006/table">
            <a:tbl>
              <a:tblPr firstRow="1" bandRow="1">
                <a:tableStyleId>{8EC20E35-A176-4012-BC5E-935CFFF8708E}</a:tableStyleId>
              </a:tblPr>
              <a:tblGrid>
                <a:gridCol w="2098518">
                  <a:extLst>
                    <a:ext uri="{9D8B030D-6E8A-4147-A177-3AD203B41FA5}">
                      <a16:colId xmlns:a16="http://schemas.microsoft.com/office/drawing/2014/main" val="4160378074"/>
                    </a:ext>
                  </a:extLst>
                </a:gridCol>
                <a:gridCol w="1088555">
                  <a:extLst>
                    <a:ext uri="{9D8B030D-6E8A-4147-A177-3AD203B41FA5}">
                      <a16:colId xmlns:a16="http://schemas.microsoft.com/office/drawing/2014/main" val="780960804"/>
                    </a:ext>
                  </a:extLst>
                </a:gridCol>
                <a:gridCol w="1088555">
                  <a:extLst>
                    <a:ext uri="{9D8B030D-6E8A-4147-A177-3AD203B41FA5}">
                      <a16:colId xmlns:a16="http://schemas.microsoft.com/office/drawing/2014/main" val="1514872673"/>
                    </a:ext>
                  </a:extLst>
                </a:gridCol>
                <a:gridCol w="1149268">
                  <a:extLst>
                    <a:ext uri="{9D8B030D-6E8A-4147-A177-3AD203B41FA5}">
                      <a16:colId xmlns:a16="http://schemas.microsoft.com/office/drawing/2014/main" val="1702776940"/>
                    </a:ext>
                  </a:extLst>
                </a:gridCol>
                <a:gridCol w="2809935">
                  <a:extLst>
                    <a:ext uri="{9D8B030D-6E8A-4147-A177-3AD203B41FA5}">
                      <a16:colId xmlns:a16="http://schemas.microsoft.com/office/drawing/2014/main" val="2869847093"/>
                    </a:ext>
                  </a:extLst>
                </a:gridCol>
              </a:tblGrid>
              <a:tr h="403156">
                <a:tc>
                  <a:txBody>
                    <a:bodyPr/>
                    <a:lstStyle/>
                    <a:p>
                      <a:pPr algn="ctr"/>
                      <a:r>
                        <a:rPr lang="en-US" sz="1050"/>
                        <a:t>TEAM</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050"/>
                        <a:t>READY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050"/>
                        <a:t>NOT READY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050"/>
                        <a:t>LAST CHECK-IN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tc>
                  <a:txBody>
                    <a:bodyPr/>
                    <a:lstStyle/>
                    <a:p>
                      <a:pPr algn="ctr"/>
                      <a:r>
                        <a:rPr lang="en-US" sz="1050"/>
                        <a:t>NOTES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98180657"/>
                  </a:ext>
                </a:extLst>
              </a:tr>
              <a:tr h="373235">
                <a:tc>
                  <a:txBody>
                    <a:bodyPr/>
                    <a:lstStyle/>
                    <a:p>
                      <a:pPr marL="0" marR="0">
                        <a:spcBef>
                          <a:spcPts val="0"/>
                        </a:spcBef>
                        <a:spcAft>
                          <a:spcPts val="0"/>
                        </a:spcAft>
                      </a:pPr>
                      <a:r>
                        <a:rPr lang="en-US" sz="1200" kern="100">
                          <a:effectLst/>
                        </a:rPr>
                        <a:t>Customer success</a:t>
                      </a:r>
                      <a:endParaRPr lang="en-US" sz="1200" b="0" i="0" kern="100">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200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endParaRPr lang="en-US" sz="12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64447529"/>
                  </a:ext>
                </a:extLst>
              </a:tr>
              <a:tr h="373235">
                <a:tc>
                  <a:txBody>
                    <a:bodyPr/>
                    <a:lstStyle/>
                    <a:p>
                      <a:pPr marL="0" marR="0">
                        <a:spcBef>
                          <a:spcPts val="0"/>
                        </a:spcBef>
                        <a:spcAft>
                          <a:spcPts val="0"/>
                        </a:spcAft>
                      </a:pPr>
                      <a:r>
                        <a:rPr lang="en-US" sz="1200" kern="100">
                          <a:effectLst/>
                        </a:rPr>
                        <a:t>Legal</a:t>
                      </a:r>
                      <a:endParaRPr lang="en-US" sz="1200" b="0" i="0" kern="100">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2000">
                          <a:solidFill>
                            <a:schemeClr val="accent1"/>
                          </a:solidFill>
                        </a:rPr>
                        <a:t>•</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endParaRPr lang="en-US" sz="12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88956738"/>
                  </a:ext>
                </a:extLst>
              </a:tr>
              <a:tr h="373235">
                <a:tc>
                  <a:txBody>
                    <a:bodyPr/>
                    <a:lstStyle/>
                    <a:p>
                      <a:pPr marL="0" marR="0">
                        <a:spcBef>
                          <a:spcPts val="0"/>
                        </a:spcBef>
                        <a:spcAft>
                          <a:spcPts val="0"/>
                        </a:spcAft>
                      </a:pPr>
                      <a:r>
                        <a:rPr lang="en-US" sz="1200" kern="100">
                          <a:solidFill>
                            <a:schemeClr val="tx1"/>
                          </a:solidFill>
                          <a:effectLst/>
                        </a:rPr>
                        <a:t>Marketing</a:t>
                      </a:r>
                      <a:endParaRPr lang="en-US" sz="1200" b="0" i="0"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2000">
                          <a:solidFill>
                            <a:schemeClr val="accent1"/>
                          </a:solidFill>
                        </a:rPr>
                        <a:t>•</a:t>
                      </a:r>
                      <a:endParaRPr lang="en-US" sz="2000">
                        <a:solidFill>
                          <a:schemeClr val="tx1"/>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2000">
                        <a:solidFill>
                          <a:schemeClr val="tx1"/>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t>14-May</a:t>
                      </a:r>
                      <a:endParaRPr kumimoji="0" lang="en-US" sz="12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endParaRPr lang="en-US" sz="1200">
                        <a:solidFill>
                          <a:schemeClr val="tx1"/>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9165050"/>
                  </a:ext>
                </a:extLst>
              </a:tr>
              <a:tr h="373235">
                <a:tc>
                  <a:txBody>
                    <a:bodyPr/>
                    <a:lstStyle/>
                    <a:p>
                      <a:pPr marL="0" marR="0">
                        <a:spcBef>
                          <a:spcPts val="0"/>
                        </a:spcBef>
                        <a:spcAft>
                          <a:spcPts val="0"/>
                        </a:spcAft>
                      </a:pPr>
                      <a:r>
                        <a:rPr lang="en-US" sz="1200" kern="100">
                          <a:solidFill>
                            <a:srgbClr val="FF0000"/>
                          </a:solidFill>
                          <a:effectLst/>
                        </a:rPr>
                        <a:t>Operations</a:t>
                      </a:r>
                      <a:endParaRPr lang="en-US" sz="1200" b="0" i="0" kern="100">
                        <a:solidFill>
                          <a:srgbClr val="FF0000"/>
                        </a:solidFill>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20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a:solidFill>
                            <a:schemeClr val="accent3"/>
                          </a:solidFill>
                        </a:rPr>
                        <a:t>•</a:t>
                      </a: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3"/>
                          </a:solidFill>
                          <a:effectLst/>
                          <a:uLnTx/>
                          <a:uFillTx/>
                          <a:latin typeface="+mn-lt"/>
                          <a:ea typeface="+mn-ea"/>
                          <a:cs typeface="+mn-cs"/>
                        </a:rPr>
                        <a:t>8-March</a:t>
                      </a:r>
                      <a:endParaRPr kumimoji="0" lang="en-US" sz="12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200">
                          <a:solidFill>
                            <a:schemeClr val="accent3"/>
                          </a:solidFill>
                        </a:rPr>
                        <a:t>No one assigned</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47172715"/>
                  </a:ext>
                </a:extLst>
              </a:tr>
              <a:tr h="373235">
                <a:tc>
                  <a:txBody>
                    <a:bodyPr/>
                    <a:lstStyle/>
                    <a:p>
                      <a:pPr marL="0" marR="0">
                        <a:spcBef>
                          <a:spcPts val="0"/>
                        </a:spcBef>
                        <a:spcAft>
                          <a:spcPts val="0"/>
                        </a:spcAft>
                      </a:pPr>
                      <a:r>
                        <a:rPr lang="en-US" sz="1200" kern="100">
                          <a:effectLst/>
                        </a:rPr>
                        <a:t>Partners and channels</a:t>
                      </a:r>
                      <a:endParaRPr lang="en-US" sz="1200" b="0" i="0" kern="100">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kumimoji="0" lang="en-US" sz="2000" b="0" i="0" u="none" strike="noStrike" kern="1200" cap="none" spc="0" normalizeH="0" baseline="0" noProof="0">
                          <a:ln>
                            <a:noFill/>
                          </a:ln>
                          <a:solidFill>
                            <a:srgbClr val="33CC33"/>
                          </a:solidFill>
                          <a:effectLst/>
                          <a:uLnTx/>
                          <a:uFillTx/>
                          <a:latin typeface="Calibri" panose="020F0502020204030204"/>
                          <a:ea typeface="+mn-ea"/>
                          <a:cs typeface="+mn-cs"/>
                        </a:rPr>
                        <a:t>•</a:t>
                      </a: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Calibri" panose="020F0502020204030204"/>
                          <a:ea typeface="+mn-ea"/>
                          <a:cs typeface="+mn-cs"/>
                        </a:rPr>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endParaRPr lang="en-US" sz="12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0823317"/>
                  </a:ext>
                </a:extLst>
              </a:tr>
              <a:tr h="373235">
                <a:tc>
                  <a:txBody>
                    <a:bodyPr/>
                    <a:lstStyle/>
                    <a:p>
                      <a:pPr marL="0" marR="0">
                        <a:spcBef>
                          <a:spcPts val="0"/>
                        </a:spcBef>
                        <a:spcAft>
                          <a:spcPts val="0"/>
                        </a:spcAft>
                      </a:pPr>
                      <a:r>
                        <a:rPr lang="en-US" sz="1200" kern="100">
                          <a:solidFill>
                            <a:schemeClr val="accent3"/>
                          </a:solidFill>
                          <a:effectLst/>
                        </a:rPr>
                        <a:t>Product marketing</a:t>
                      </a:r>
                      <a:endParaRPr lang="en-US" sz="1200" b="0" i="0" kern="100">
                        <a:solidFill>
                          <a:schemeClr val="accent3"/>
                        </a:solidFill>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endParaRPr lang="en-US" sz="2000">
                        <a:solidFill>
                          <a:schemeClr val="accent3"/>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a:solidFill>
                            <a:schemeClr val="accent3"/>
                          </a:solidFill>
                        </a:rPr>
                        <a:t>•</a:t>
                      </a: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3"/>
                          </a:solidFill>
                          <a:effectLst/>
                          <a:uLnTx/>
                          <a:uFillTx/>
                          <a:latin typeface="+mn-lt"/>
                          <a:ea typeface="+mn-ea"/>
                          <a:cs typeface="+mn-cs"/>
                        </a:rPr>
                        <a:t>8-March</a:t>
                      </a:r>
                      <a:endParaRPr kumimoji="0" lang="en-US" sz="12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r>
                        <a:rPr lang="en-US" sz="1200">
                          <a:solidFill>
                            <a:schemeClr val="accent3"/>
                          </a:solidFill>
                        </a:rPr>
                        <a:t>No one assigned</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75722062"/>
                  </a:ext>
                </a:extLst>
              </a:tr>
              <a:tr h="373235">
                <a:tc>
                  <a:txBody>
                    <a:bodyPr/>
                    <a:lstStyle/>
                    <a:p>
                      <a:pPr marL="0" marR="0">
                        <a:spcBef>
                          <a:spcPts val="0"/>
                        </a:spcBef>
                        <a:spcAft>
                          <a:spcPts val="0"/>
                        </a:spcAft>
                      </a:pPr>
                      <a:r>
                        <a:rPr lang="en-US" sz="1200" kern="100">
                          <a:solidFill>
                            <a:schemeClr val="tx1"/>
                          </a:solidFill>
                          <a:effectLst/>
                        </a:rPr>
                        <a:t>Professional services</a:t>
                      </a:r>
                      <a:endParaRPr lang="en-US" sz="1200" b="0" i="0" kern="10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kumimoji="0" lang="en-US" sz="2000" b="0" i="0" u="none" strike="noStrike" kern="1200" cap="none" spc="0" normalizeH="0" baseline="0" noProof="0">
                          <a:ln>
                            <a:noFill/>
                          </a:ln>
                          <a:solidFill>
                            <a:srgbClr val="33CC33"/>
                          </a:solidFill>
                          <a:effectLst/>
                          <a:uLnTx/>
                          <a:uFillTx/>
                          <a:latin typeface="Calibri" panose="020F0502020204030204"/>
                          <a:ea typeface="+mn-ea"/>
                          <a:cs typeface="+mn-cs"/>
                        </a:rPr>
                        <a:t>•</a:t>
                      </a: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Calibri" panose="020F0502020204030204"/>
                          <a:ea typeface="+mn-ea"/>
                          <a:cs typeface="+mn-cs"/>
                        </a:rPr>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solidFill>
                          <a:schemeClr val="accent3"/>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6654914"/>
                  </a:ext>
                </a:extLst>
              </a:tr>
              <a:tr h="447951">
                <a:tc>
                  <a:txBody>
                    <a:bodyPr/>
                    <a:lstStyle/>
                    <a:p>
                      <a:pPr marL="0" marR="0">
                        <a:spcBef>
                          <a:spcPts val="0"/>
                        </a:spcBef>
                        <a:spcAft>
                          <a:spcPts val="0"/>
                        </a:spcAft>
                      </a:pPr>
                      <a:r>
                        <a:rPr lang="en-US" sz="1200" kern="100">
                          <a:effectLst/>
                        </a:rPr>
                        <a:t>Sales</a:t>
                      </a:r>
                      <a:endParaRPr lang="en-US" sz="1200" b="0" i="0" kern="100">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2000">
                          <a:solidFill>
                            <a:schemeClr val="accent1"/>
                          </a:solidFill>
                        </a:rPr>
                        <a:t>•</a:t>
                      </a: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mn-lt"/>
                          <a:ea typeface="+mn-ea"/>
                          <a:cs typeface="+mn-cs"/>
                        </a:rPr>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endParaRPr lang="en-US" sz="12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854726"/>
                  </a:ext>
                </a:extLst>
              </a:tr>
              <a:tr h="373235">
                <a:tc>
                  <a:txBody>
                    <a:bodyPr/>
                    <a:lstStyle/>
                    <a:p>
                      <a:pPr marL="0" marR="0">
                        <a:spcBef>
                          <a:spcPts val="0"/>
                        </a:spcBef>
                        <a:spcAft>
                          <a:spcPts val="0"/>
                        </a:spcAft>
                      </a:pPr>
                      <a:r>
                        <a:rPr lang="en-US" sz="1200" kern="100">
                          <a:effectLst/>
                        </a:rPr>
                        <a:t>Support</a:t>
                      </a:r>
                      <a:endParaRPr lang="en-US" sz="1200" b="0" i="0" kern="100">
                        <a:effectLst/>
                        <a:latin typeface="Calibri" panose="020F0502020204030204" pitchFamily="34" charset="0"/>
                        <a:ea typeface="Aptos" panose="020B0004020202020204" pitchFamily="34" charset="0"/>
                        <a:cs typeface="Times New Roman" panose="02020603050405020304" pitchFamily="18"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2000">
                          <a:solidFill>
                            <a:schemeClr val="accent1"/>
                          </a:solidFill>
                        </a:rPr>
                        <a:t>•</a:t>
                      </a:r>
                      <a:endParaRPr lang="en-US" sz="200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3"/>
                        </a:solidFill>
                        <a:effectLst/>
                        <a:uLnTx/>
                        <a:uFillTx/>
                        <a:latin typeface="Calibri" panose="020F0502020204030204"/>
                        <a:ea typeface="+mn-ea"/>
                        <a:cs typeface="+mn-cs"/>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Calibri" panose="020F0502020204030204"/>
                          <a:ea typeface="+mn-ea"/>
                          <a:cs typeface="+mn-cs"/>
                        </a:rPr>
                        <a:t>14-May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73988977"/>
                  </a:ext>
                </a:extLst>
              </a:tr>
            </a:tbl>
          </a:graphicData>
        </a:graphic>
      </p:graphicFrame>
      <p:sp>
        <p:nvSpPr>
          <p:cNvPr id="8" name="Text Placeholder 7">
            <a:extLst>
              <a:ext uri="{FF2B5EF4-FFF2-40B4-BE49-F238E27FC236}">
                <a16:creationId xmlns:a16="http://schemas.microsoft.com/office/drawing/2014/main" id="{0E071ABA-1341-4105-2C1E-CD9D085A1DAD}"/>
              </a:ext>
            </a:extLst>
          </p:cNvPr>
          <p:cNvSpPr>
            <a:spLocks noGrp="1"/>
          </p:cNvSpPr>
          <p:nvPr>
            <p:ph type="body" sz="quarter" idx="26"/>
          </p:nvPr>
        </p:nvSpPr>
        <p:spPr/>
        <p:txBody>
          <a:bodyPr/>
          <a:lstStyle/>
          <a:p>
            <a:endParaRPr lang="en-US"/>
          </a:p>
        </p:txBody>
      </p:sp>
      <p:sp>
        <p:nvSpPr>
          <p:cNvPr id="2" name="Text Placeholder 1">
            <a:extLst>
              <a:ext uri="{FF2B5EF4-FFF2-40B4-BE49-F238E27FC236}">
                <a16:creationId xmlns:a16="http://schemas.microsoft.com/office/drawing/2014/main" id="{96D7E4A4-88F5-7791-F31D-048C0400532F}"/>
              </a:ext>
            </a:extLst>
          </p:cNvPr>
          <p:cNvSpPr>
            <a:spLocks noGrp="1"/>
          </p:cNvSpPr>
          <p:nvPr>
            <p:ph type="body" sz="quarter" idx="28"/>
          </p:nvPr>
        </p:nvSpPr>
        <p:spPr>
          <a:xfrm>
            <a:off x="4329010" y="332723"/>
            <a:ext cx="2263623" cy="249925"/>
          </a:xfrm>
        </p:spPr>
        <p:txBody>
          <a:bodyPr>
            <a:normAutofit/>
          </a:bodyPr>
          <a:lstStyle/>
          <a:p>
            <a:r>
              <a:rPr lang="en-US"/>
              <a:t>BuzBlu e-commerce release</a:t>
            </a:r>
          </a:p>
        </p:txBody>
      </p:sp>
      <p:sp>
        <p:nvSpPr>
          <p:cNvPr id="5" name="Rectangle 4">
            <a:extLst>
              <a:ext uri="{FF2B5EF4-FFF2-40B4-BE49-F238E27FC236}">
                <a16:creationId xmlns:a16="http://schemas.microsoft.com/office/drawing/2014/main" id="{C22B25E2-CB29-20D2-7CCA-40A211FAFFA1}"/>
              </a:ext>
            </a:extLst>
          </p:cNvPr>
          <p:cNvSpPr/>
          <p:nvPr/>
        </p:nvSpPr>
        <p:spPr>
          <a:xfrm>
            <a:off x="-1" y="0"/>
            <a:ext cx="380815" cy="514350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chemeClr val="bg1"/>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10168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D7F0E-4769-A2A2-A465-CE25148508A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B0C2E3A-D4B7-98DD-CBAA-49F8F07D507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25D72FE-AFDE-1110-CF78-EB21255D962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B44ACC01-9C76-87D8-2295-E2595FF63719}"/>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D056D7AE-952B-7C89-2420-B4E05173F33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D24DE54-E78F-7C6F-9F18-BF991221226A}"/>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68F87498-3AB3-BC7A-FF08-DDB289254317}"/>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8DCA598F-8A08-DB8A-B07B-44F755235352}"/>
              </a:ext>
            </a:extLst>
          </p:cNvPr>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190832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78440-50C6-AD45-0870-C39DDAE7A4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6FE154-307C-60F0-AEC8-2C54FB98279E}"/>
              </a:ext>
            </a:extLst>
          </p:cNvPr>
          <p:cNvSpPr>
            <a:spLocks noGrp="1"/>
          </p:cNvSpPr>
          <p:nvPr>
            <p:ph type="body" sz="quarter" idx="10"/>
          </p:nvPr>
        </p:nvSpPr>
        <p:spPr/>
        <p:txBody>
          <a:bodyPr>
            <a:normAutofit lnSpcReduction="10000"/>
          </a:bodyPr>
          <a:lstStyle/>
          <a:p>
            <a:r>
              <a:rPr lang="en-US"/>
              <a:t>Ensure every product has a product manager.</a:t>
            </a:r>
          </a:p>
          <a:p>
            <a:r>
              <a:rPr lang="en-US"/>
              <a:t>Clearly define roles and responsibilities. </a:t>
            </a:r>
          </a:p>
          <a:p>
            <a:r>
              <a:rPr lang="en-US"/>
              <a:t>Define deliverables and decisions at each step of the Quartz Open Framework.</a:t>
            </a:r>
          </a:p>
          <a:p>
            <a:r>
              <a:rPr lang="en-US"/>
              <a:t>Create one-page briefs for product, persona, release, launch readiness.</a:t>
            </a:r>
          </a:p>
          <a:p>
            <a:r>
              <a:rPr lang="en-US"/>
              <a:t>Prioritize for business value using IDEAS.</a:t>
            </a:r>
          </a:p>
          <a:p>
            <a:r>
              <a:rPr lang="en-US"/>
              <a:t>Focus on outcomes, not outputs.</a:t>
            </a:r>
          </a:p>
          <a:p>
            <a:r>
              <a:rPr lang="en-US"/>
              <a:t>Share roadmaps, plans, and schedules with internal teams.</a:t>
            </a:r>
          </a:p>
          <a:p>
            <a:r>
              <a:rPr lang="en-US"/>
              <a:t>Perform retrospectives after each release.</a:t>
            </a:r>
          </a:p>
        </p:txBody>
      </p:sp>
      <p:sp>
        <p:nvSpPr>
          <p:cNvPr id="3" name="Text Placeholder 2">
            <a:extLst>
              <a:ext uri="{FF2B5EF4-FFF2-40B4-BE49-F238E27FC236}">
                <a16:creationId xmlns:a16="http://schemas.microsoft.com/office/drawing/2014/main" id="{FC6F104A-87E3-99AA-B1ED-7EDC075549C7}"/>
              </a:ext>
            </a:extLst>
          </p:cNvPr>
          <p:cNvSpPr>
            <a:spLocks noGrp="1"/>
          </p:cNvSpPr>
          <p:nvPr>
            <p:ph type="body" sz="quarter" idx="11"/>
          </p:nvPr>
        </p:nvSpPr>
        <p:spPr/>
        <p:txBody>
          <a:bodyPr/>
          <a:lstStyle/>
          <a:p>
            <a:r>
              <a:rPr lang="en-US"/>
              <a:t>Focus on the vital few, not the compelling many.</a:t>
            </a:r>
          </a:p>
          <a:p>
            <a:r>
              <a:rPr lang="en-US"/>
              <a:t>Improve the communication between product and customer-facing teams.</a:t>
            </a:r>
          </a:p>
          <a:p>
            <a:r>
              <a:rPr lang="en-US"/>
              <a:t>Share persona use scenarios instead of feature requests.</a:t>
            </a:r>
          </a:p>
          <a:p>
            <a:r>
              <a:rPr lang="en-US"/>
              <a:t>Determine how to measure the impact of new features on the customer and company before building it.</a:t>
            </a:r>
          </a:p>
          <a:p>
            <a:r>
              <a:rPr lang="en-US"/>
              <a:t>Change focus from launch deliverables to launch readiness.</a:t>
            </a:r>
          </a:p>
        </p:txBody>
      </p:sp>
      <p:sp>
        <p:nvSpPr>
          <p:cNvPr id="4" name="Text Placeholder 3">
            <a:extLst>
              <a:ext uri="{FF2B5EF4-FFF2-40B4-BE49-F238E27FC236}">
                <a16:creationId xmlns:a16="http://schemas.microsoft.com/office/drawing/2014/main" id="{43756831-758C-C3AD-A791-4D923BD1C791}"/>
              </a:ext>
            </a:extLst>
          </p:cNvPr>
          <p:cNvSpPr>
            <a:spLocks noGrp="1"/>
          </p:cNvSpPr>
          <p:nvPr>
            <p:ph type="body" sz="quarter" idx="12"/>
          </p:nvPr>
        </p:nvSpPr>
        <p:spPr/>
        <p:txBody>
          <a:bodyPr/>
          <a:lstStyle/>
          <a:p>
            <a:r>
              <a:rPr lang="en-US"/>
              <a:t>Stop expecting more than can be done at the current staffing level.</a:t>
            </a:r>
          </a:p>
          <a:p>
            <a:r>
              <a:rPr lang="en-US"/>
              <a:t>Stop wasting effort in business planning details before getting executive commitment.</a:t>
            </a:r>
          </a:p>
          <a:p>
            <a:r>
              <a:rPr lang="en-US"/>
              <a:t>Stop putting dates on roadmaps.</a:t>
            </a:r>
          </a:p>
          <a:p>
            <a:r>
              <a:rPr lang="en-US"/>
              <a:t>Stop taking custom work unless its your business model.</a:t>
            </a:r>
          </a:p>
        </p:txBody>
      </p:sp>
      <p:sp>
        <p:nvSpPr>
          <p:cNvPr id="5" name="Text Placeholder 4">
            <a:extLst>
              <a:ext uri="{FF2B5EF4-FFF2-40B4-BE49-F238E27FC236}">
                <a16:creationId xmlns:a16="http://schemas.microsoft.com/office/drawing/2014/main" id="{BE0C5D9E-D4D0-3D48-AAD1-0ADA3C07D19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5E26E646-F491-AF01-902C-1D1AAB8439DF}"/>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468674B9-97EE-CF10-023F-9C67C8F6E253}"/>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C28436C1-7896-71DB-2333-939D6AA35B07}"/>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767B0297-467E-3EDD-2C15-590500E34E4D}"/>
              </a:ext>
            </a:extLst>
          </p:cNvPr>
          <p:cNvSpPr>
            <a:spLocks noGrp="1"/>
          </p:cNvSpPr>
          <p:nvPr>
            <p:ph type="body" sz="quarter" idx="32"/>
          </p:nvPr>
        </p:nvSpPr>
        <p:spPr/>
        <p:txBody>
          <a:bodyPr>
            <a:normAutofit lnSpcReduction="10000"/>
          </a:bodyPr>
          <a:lstStyle/>
          <a:p>
            <a:r>
              <a:rPr lang="en-US"/>
              <a:t>BuzBlu summer release</a:t>
            </a:r>
          </a:p>
          <a:p>
            <a:endParaRPr lang="en-US"/>
          </a:p>
        </p:txBody>
      </p:sp>
      <p:sp>
        <p:nvSpPr>
          <p:cNvPr id="10" name="Rectangle 9">
            <a:extLst>
              <a:ext uri="{FF2B5EF4-FFF2-40B4-BE49-F238E27FC236}">
                <a16:creationId xmlns:a16="http://schemas.microsoft.com/office/drawing/2014/main" id="{E1197BDD-36C6-5A69-7157-4F5E87C8C103}"/>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236595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201CF7-90B8-8FE0-8191-541F3C08282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35904" y="2074973"/>
            <a:ext cx="914400" cy="914400"/>
          </a:xfrm>
          <a:prstGeom prst="rect">
            <a:avLst/>
          </a:prstGeom>
        </p:spPr>
      </p:pic>
      <p:pic>
        <p:nvPicPr>
          <p:cNvPr id="8" name="Picture 7">
            <a:extLst>
              <a:ext uri="{FF2B5EF4-FFF2-40B4-BE49-F238E27FC236}">
                <a16:creationId xmlns:a16="http://schemas.microsoft.com/office/drawing/2014/main" id="{09E3D502-8DAB-DCC5-E264-9B316C92F44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5573" y="2131732"/>
            <a:ext cx="1828800" cy="1828800"/>
          </a:xfrm>
          <a:prstGeom prst="rect">
            <a:avLst/>
          </a:prstGeom>
        </p:spPr>
      </p:pic>
      <p:pic>
        <p:nvPicPr>
          <p:cNvPr id="9" name="Picture 8">
            <a:extLst>
              <a:ext uri="{FF2B5EF4-FFF2-40B4-BE49-F238E27FC236}">
                <a16:creationId xmlns:a16="http://schemas.microsoft.com/office/drawing/2014/main" id="{F011D5C2-CF11-18C3-ACE1-5A74AC00CE65}"/>
              </a:ext>
            </a:extLst>
          </p:cNvPr>
          <p:cNvPicPr>
            <a:picLocks noChangeAspect="1"/>
          </p:cNvPicPr>
          <p:nvPr/>
        </p:nvPicPr>
        <p:blipFill>
          <a:blip r:embed="rId6"/>
          <a:srcRect/>
          <a:stretch/>
        </p:blipFill>
        <p:spPr>
          <a:xfrm>
            <a:off x="606871" y="867618"/>
            <a:ext cx="2740603" cy="795659"/>
          </a:xfrm>
          <a:prstGeom prst="rect">
            <a:avLst/>
          </a:prstGeom>
        </p:spPr>
      </p:pic>
      <p:sp>
        <p:nvSpPr>
          <p:cNvPr id="27" name="TextBox 26">
            <a:extLst>
              <a:ext uri="{FF2B5EF4-FFF2-40B4-BE49-F238E27FC236}">
                <a16:creationId xmlns:a16="http://schemas.microsoft.com/office/drawing/2014/main" id="{20CD6FEC-08B7-C3C8-28FE-407E34B26B43}"/>
              </a:ext>
            </a:extLst>
          </p:cNvPr>
          <p:cNvSpPr txBox="1"/>
          <p:nvPr/>
        </p:nvSpPr>
        <p:spPr>
          <a:xfrm>
            <a:off x="4861876" y="4322414"/>
            <a:ext cx="3922631" cy="276999"/>
          </a:xfrm>
          <a:prstGeom prst="rect">
            <a:avLst/>
          </a:prstGeom>
          <a:noFill/>
        </p:spPr>
        <p:txBody>
          <a:bodyPr wrap="square" rtlCol="0">
            <a:spAutoFit/>
          </a:bodyPr>
          <a:lstStyle/>
          <a:p>
            <a:pPr algn="ctr"/>
            <a:r>
              <a:rPr lang="en-US" sz="1200" dirty="0"/>
              <a:t>Quartz process [ppt] (select facet to change color)</a:t>
            </a:r>
          </a:p>
        </p:txBody>
      </p:sp>
      <p:pic>
        <p:nvPicPr>
          <p:cNvPr id="28" name="Picture 27">
            <a:extLst>
              <a:ext uri="{FF2B5EF4-FFF2-40B4-BE49-F238E27FC236}">
                <a16:creationId xmlns:a16="http://schemas.microsoft.com/office/drawing/2014/main" id="{0BED6C8E-B135-D2FE-5A02-83F8A0F16A8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35904" y="3175032"/>
            <a:ext cx="914400" cy="914400"/>
          </a:xfrm>
          <a:prstGeom prst="rect">
            <a:avLst/>
          </a:prstGeom>
        </p:spPr>
      </p:pic>
      <p:sp>
        <p:nvSpPr>
          <p:cNvPr id="2" name="LEARN">
            <a:extLst>
              <a:ext uri="{FF2B5EF4-FFF2-40B4-BE49-F238E27FC236}">
                <a16:creationId xmlns:a16="http://schemas.microsoft.com/office/drawing/2014/main" id="{9E2930C7-D2FB-1EB7-5CBF-0BA7B5EBD2B3}"/>
              </a:ext>
            </a:extLst>
          </p:cNvPr>
          <p:cNvSpPr txBox="1"/>
          <p:nvPr/>
        </p:nvSpPr>
        <p:spPr>
          <a:xfrm>
            <a:off x="6121244" y="2131732"/>
            <a:ext cx="1319647" cy="651379"/>
          </a:xfrm>
          <a:prstGeom prst="rect">
            <a:avLst/>
          </a:prstGeom>
          <a:noFill/>
        </p:spPr>
        <p:txBody>
          <a:bodyPr wrap="square" rtlCol="0" anchor="ctr">
            <a:noAutofit/>
          </a:bodyPr>
          <a:lstStyle/>
          <a:p>
            <a:pPr algn="ctr"/>
            <a:r>
              <a:rPr lang="en-US" sz="2800" b="0" i="0">
                <a:solidFill>
                  <a:sysClr val="windowText" lastClr="000000"/>
                </a:solidFill>
                <a:latin typeface="+mj-lt"/>
                <a:ea typeface="+mj-ea"/>
                <a:cs typeface="Calibri" panose="020F0502020204030204" pitchFamily="34" charset="0"/>
              </a:rPr>
              <a:t>LEARN</a:t>
            </a:r>
          </a:p>
        </p:txBody>
      </p:sp>
      <p:grpSp>
        <p:nvGrpSpPr>
          <p:cNvPr id="3" name="Colored quartz">
            <a:extLst>
              <a:ext uri="{FF2B5EF4-FFF2-40B4-BE49-F238E27FC236}">
                <a16:creationId xmlns:a16="http://schemas.microsoft.com/office/drawing/2014/main" id="{836AB251-275D-B0B1-F776-A3750977CFE9}"/>
              </a:ext>
            </a:extLst>
          </p:cNvPr>
          <p:cNvGrpSpPr/>
          <p:nvPr/>
        </p:nvGrpSpPr>
        <p:grpSpPr>
          <a:xfrm>
            <a:off x="5107956" y="747598"/>
            <a:ext cx="3430471" cy="3428755"/>
            <a:chOff x="2857500" y="858180"/>
            <a:chExt cx="3430471" cy="3428755"/>
          </a:xfrm>
        </p:grpSpPr>
        <p:pic>
          <p:nvPicPr>
            <p:cNvPr id="4" name="Deliver facet">
              <a:extLst>
                <a:ext uri="{FF2B5EF4-FFF2-40B4-BE49-F238E27FC236}">
                  <a16:creationId xmlns:a16="http://schemas.microsoft.com/office/drawing/2014/main" id="{8BADF0A8-D057-8898-45A8-4A61E99BE24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931405" y="922889"/>
              <a:ext cx="1270000" cy="2171700"/>
            </a:xfrm>
            <a:prstGeom prst="rect">
              <a:avLst/>
            </a:prstGeom>
          </p:spPr>
        </p:pic>
        <p:pic>
          <p:nvPicPr>
            <p:cNvPr id="5" name="Prepare facet">
              <a:extLst>
                <a:ext uri="{FF2B5EF4-FFF2-40B4-BE49-F238E27FC236}">
                  <a16:creationId xmlns:a16="http://schemas.microsoft.com/office/drawing/2014/main" id="{98BB7FBE-D4C9-3695-0C4C-B2EA4E74A09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857500" y="2166296"/>
              <a:ext cx="1981200" cy="1600200"/>
            </a:xfrm>
            <a:prstGeom prst="rect">
              <a:avLst/>
            </a:prstGeom>
          </p:spPr>
        </p:pic>
        <p:pic>
          <p:nvPicPr>
            <p:cNvPr id="6" name="Create facet">
              <a:extLst>
                <a:ext uri="{FF2B5EF4-FFF2-40B4-BE49-F238E27FC236}">
                  <a16:creationId xmlns:a16="http://schemas.microsoft.com/office/drawing/2014/main" id="{92A9DDDC-B212-E4B0-5AE0-24E137E27A3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92988" y="2635935"/>
              <a:ext cx="1917700" cy="1651000"/>
            </a:xfrm>
            <a:prstGeom prst="rect">
              <a:avLst/>
            </a:prstGeom>
          </p:spPr>
        </p:pic>
        <p:pic>
          <p:nvPicPr>
            <p:cNvPr id="10" name="Describe facet">
              <a:extLst>
                <a:ext uri="{FF2B5EF4-FFF2-40B4-BE49-F238E27FC236}">
                  <a16:creationId xmlns:a16="http://schemas.microsoft.com/office/drawing/2014/main" id="{B2FF161B-E9AF-5AE7-765E-59A9ADD39D4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934152" y="2048009"/>
              <a:ext cx="1282700" cy="2171700"/>
            </a:xfrm>
            <a:prstGeom prst="rect">
              <a:avLst/>
            </a:prstGeom>
          </p:spPr>
        </p:pic>
        <p:pic>
          <p:nvPicPr>
            <p:cNvPr id="11" name="Commit facet">
              <a:extLst>
                <a:ext uri="{FF2B5EF4-FFF2-40B4-BE49-F238E27FC236}">
                  <a16:creationId xmlns:a16="http://schemas.microsoft.com/office/drawing/2014/main" id="{9ECCE615-0CEF-FF45-59EC-E5B7B922053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06771" y="1376030"/>
              <a:ext cx="1981200" cy="1600200"/>
            </a:xfrm>
            <a:prstGeom prst="rect">
              <a:avLst/>
            </a:prstGeom>
          </p:spPr>
        </p:pic>
        <p:pic>
          <p:nvPicPr>
            <p:cNvPr id="29" name="Define facet">
              <a:extLst>
                <a:ext uri="{FF2B5EF4-FFF2-40B4-BE49-F238E27FC236}">
                  <a16:creationId xmlns:a16="http://schemas.microsoft.com/office/drawing/2014/main" id="{8B03D254-893E-0647-F01A-6BC69AEC7A58}"/>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836458" y="858180"/>
              <a:ext cx="1917700" cy="1651000"/>
            </a:xfrm>
            <a:prstGeom prst="rect">
              <a:avLst/>
            </a:prstGeom>
          </p:spPr>
        </p:pic>
      </p:grpSp>
      <p:grpSp>
        <p:nvGrpSpPr>
          <p:cNvPr id="30" name="Labels">
            <a:extLst>
              <a:ext uri="{FF2B5EF4-FFF2-40B4-BE49-F238E27FC236}">
                <a16:creationId xmlns:a16="http://schemas.microsoft.com/office/drawing/2014/main" id="{C19FF74C-FDED-F264-DD45-51D8126EBFB2}"/>
              </a:ext>
            </a:extLst>
          </p:cNvPr>
          <p:cNvGrpSpPr>
            <a:grpSpLocks noChangeAspect="1"/>
          </p:cNvGrpSpPr>
          <p:nvPr/>
        </p:nvGrpSpPr>
        <p:grpSpPr>
          <a:xfrm>
            <a:off x="5018281" y="997516"/>
            <a:ext cx="3609820" cy="2862253"/>
            <a:chOff x="2551939" y="1205270"/>
            <a:chExt cx="3903124" cy="3094816"/>
          </a:xfrm>
        </p:grpSpPr>
        <p:sp>
          <p:nvSpPr>
            <p:cNvPr id="31" name="DELIVER">
              <a:extLst>
                <a:ext uri="{FF2B5EF4-FFF2-40B4-BE49-F238E27FC236}">
                  <a16:creationId xmlns:a16="http://schemas.microsoft.com/office/drawing/2014/main" id="{49A29345-5605-A0CC-6854-72206D618FE6}"/>
                </a:ext>
              </a:extLst>
            </p:cNvPr>
            <p:cNvSpPr>
              <a:spLocks/>
            </p:cNvSpPr>
            <p:nvPr/>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DELIVER</a:t>
              </a:r>
            </a:p>
          </p:txBody>
        </p:sp>
        <p:sp>
          <p:nvSpPr>
            <p:cNvPr id="32" name="PREPARE">
              <a:extLst>
                <a:ext uri="{FF2B5EF4-FFF2-40B4-BE49-F238E27FC236}">
                  <a16:creationId xmlns:a16="http://schemas.microsoft.com/office/drawing/2014/main" id="{19555E5E-CEBF-1CAF-FA9C-FA8120922408}"/>
                </a:ext>
              </a:extLst>
            </p:cNvPr>
            <p:cNvSpPr>
              <a:spLocks/>
            </p:cNvSpPr>
            <p:nvPr/>
          </p:nvSpPr>
          <p:spPr>
            <a:xfrm>
              <a:off x="2848629" y="3409279"/>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PREPARE</a:t>
              </a:r>
            </a:p>
          </p:txBody>
        </p:sp>
        <p:sp>
          <p:nvSpPr>
            <p:cNvPr id="33" name="CREATE">
              <a:extLst>
                <a:ext uri="{FF2B5EF4-FFF2-40B4-BE49-F238E27FC236}">
                  <a16:creationId xmlns:a16="http://schemas.microsoft.com/office/drawing/2014/main" id="{CF05669A-A4B7-3FC7-281A-F6AA9D807CF8}"/>
                </a:ext>
              </a:extLst>
            </p:cNvPr>
            <p:cNvSpPr>
              <a:spLocks/>
            </p:cNvSpPr>
            <p:nvPr/>
          </p:nvSpPr>
          <p:spPr>
            <a:xfrm>
              <a:off x="3974628" y="393432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CREATE</a:t>
              </a:r>
            </a:p>
          </p:txBody>
        </p:sp>
        <p:sp>
          <p:nvSpPr>
            <p:cNvPr id="34" name="DESCRIBE">
              <a:extLst>
                <a:ext uri="{FF2B5EF4-FFF2-40B4-BE49-F238E27FC236}">
                  <a16:creationId xmlns:a16="http://schemas.microsoft.com/office/drawing/2014/main" id="{6064046E-C48B-5D70-186D-543E3CAFA921}"/>
                </a:ext>
              </a:extLst>
            </p:cNvPr>
            <p:cNvSpPr>
              <a:spLocks/>
            </p:cNvSpPr>
            <p:nvPr/>
          </p:nvSpPr>
          <p:spPr>
            <a:xfrm>
              <a:off x="5134483" y="3149936"/>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DESCRIBE</a:t>
              </a:r>
            </a:p>
          </p:txBody>
        </p:sp>
        <p:sp>
          <p:nvSpPr>
            <p:cNvPr id="35" name="COMMIT">
              <a:extLst>
                <a:ext uri="{FF2B5EF4-FFF2-40B4-BE49-F238E27FC236}">
                  <a16:creationId xmlns:a16="http://schemas.microsoft.com/office/drawing/2014/main" id="{D2BF184E-9CCE-E96A-F8A6-308250CA4D79}"/>
                </a:ext>
              </a:extLst>
            </p:cNvPr>
            <p:cNvSpPr>
              <a:spLocks/>
            </p:cNvSpPr>
            <p:nvPr/>
          </p:nvSpPr>
          <p:spPr>
            <a:xfrm>
              <a:off x="4861140" y="1783463"/>
              <a:ext cx="1320580"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COMMIT</a:t>
              </a:r>
            </a:p>
          </p:txBody>
        </p:sp>
        <p:sp>
          <p:nvSpPr>
            <p:cNvPr id="36" name="DEFINE">
              <a:extLst>
                <a:ext uri="{FF2B5EF4-FFF2-40B4-BE49-F238E27FC236}">
                  <a16:creationId xmlns:a16="http://schemas.microsoft.com/office/drawing/2014/main" id="{9427B923-4D17-8C9D-CC70-AA4CBD5BCC9E}"/>
                </a:ext>
              </a:extLst>
            </p:cNvPr>
            <p:cNvSpPr>
              <a:spLocks noChangeAspect="1"/>
            </p:cNvSpPr>
            <p:nvPr/>
          </p:nvSpPr>
          <p:spPr>
            <a:xfrm>
              <a:off x="3778007" y="1205270"/>
              <a:ext cx="1356476" cy="365760"/>
            </a:xfrm>
            <a:prstGeom prst="rect">
              <a:avLst/>
            </a:prstGeom>
            <a:noFill/>
            <a:ln>
              <a:noFill/>
            </a:ln>
            <a:effectLst/>
          </p:spPr>
          <p:txBody>
            <a:bodyPr wrap="none" lIns="0" tIns="45720" rIns="0" bIns="45720" rtlCol="0" anchor="ctr">
              <a:noAutofit/>
            </a:bodyPr>
            <a:lstStyle/>
            <a:p>
              <a:pPr algn="ctr"/>
              <a:r>
                <a:rPr lang="en-US" sz="1400" b="1" cap="none" spc="0" dirty="0">
                  <a:ln w="0">
                    <a:noFill/>
                  </a:ln>
                  <a:solidFill>
                    <a:schemeClr val="bg1"/>
                  </a:solidFill>
                  <a:latin typeface="+mj-lt"/>
                  <a:ea typeface="+mj-ea"/>
                </a:rPr>
                <a:t>DEFINE</a:t>
              </a:r>
            </a:p>
          </p:txBody>
        </p:sp>
      </p:grpSp>
    </p:spTree>
    <p:extLst>
      <p:ext uri="{BB962C8B-B14F-4D97-AF65-F5344CB8AC3E}">
        <p14:creationId xmlns:p14="http://schemas.microsoft.com/office/powerpoint/2010/main" val="375414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5F3A32-19EE-3F31-BBE5-9AFAA80206F0}"/>
              </a:ext>
            </a:extLst>
          </p:cNvPr>
          <p:cNvSpPr>
            <a:spLocks noGrp="1"/>
          </p:cNvSpPr>
          <p:nvPr>
            <p:ph sz="quarter" idx="10"/>
          </p:nvPr>
        </p:nvSpPr>
        <p:spPr/>
        <p:txBody>
          <a:bodyPr>
            <a:normAutofit/>
          </a:bodyPr>
          <a:lstStyle/>
          <a:p>
            <a:r>
              <a:rPr lang="en-US" sz="1600"/>
              <a:t>Start using the templates as designed to collect information about your product.</a:t>
            </a:r>
          </a:p>
          <a:p>
            <a:r>
              <a:rPr lang="en-US" sz="1600"/>
              <a:t>Each template master has information above the slide to explain its use.</a:t>
            </a:r>
          </a:p>
          <a:p>
            <a:r>
              <a:rPr lang="en-US" sz="1600"/>
              <a:t>When you’re ready to tailor them to your business, go into the slide master to edit the labels and prompts. To share with others, save the file as a template and put the template file (.</a:t>
            </a:r>
            <a:r>
              <a:rPr lang="en-US" sz="1600" err="1"/>
              <a:t>potx</a:t>
            </a:r>
            <a:r>
              <a:rPr lang="en-US" sz="1600"/>
              <a:t>) in a shared location.</a:t>
            </a:r>
          </a:p>
        </p:txBody>
      </p:sp>
      <p:pic>
        <p:nvPicPr>
          <p:cNvPr id="8" name="Content Placeholder 7" descr="A screenshot of a computer&#10;&#10;Description automatically generated">
            <a:extLst>
              <a:ext uri="{FF2B5EF4-FFF2-40B4-BE49-F238E27FC236}">
                <a16:creationId xmlns:a16="http://schemas.microsoft.com/office/drawing/2014/main" id="{F9030E42-C7EA-B325-5085-3E625B73A920}"/>
              </a:ext>
            </a:extLst>
          </p:cNvPr>
          <p:cNvPicPr>
            <a:picLocks noGrp="1" noChangeAspect="1"/>
          </p:cNvPicPr>
          <p:nvPr>
            <p:ph sz="quarter" idx="11"/>
          </p:nvPr>
        </p:nvPicPr>
        <p:blipFill>
          <a:blip r:embed="rId2"/>
          <a:stretch>
            <a:fillRect/>
          </a:stretch>
        </p:blipFill>
        <p:spPr>
          <a:xfrm>
            <a:off x="3697288" y="1259530"/>
            <a:ext cx="4989512" cy="3113390"/>
          </a:xfrm>
          <a:ln>
            <a:solidFill>
              <a:schemeClr val="tx2"/>
            </a:solidFill>
          </a:ln>
        </p:spPr>
      </p:pic>
      <p:sp>
        <p:nvSpPr>
          <p:cNvPr id="4" name="Title 3">
            <a:extLst>
              <a:ext uri="{FF2B5EF4-FFF2-40B4-BE49-F238E27FC236}">
                <a16:creationId xmlns:a16="http://schemas.microsoft.com/office/drawing/2014/main" id="{6D2EDCE7-BDD1-1A54-6681-E2AED7B2DCDA}"/>
              </a:ext>
            </a:extLst>
          </p:cNvPr>
          <p:cNvSpPr>
            <a:spLocks noGrp="1"/>
          </p:cNvSpPr>
          <p:nvPr>
            <p:ph type="title"/>
          </p:nvPr>
        </p:nvSpPr>
        <p:spPr/>
        <p:txBody>
          <a:bodyPr>
            <a:normAutofit/>
          </a:bodyPr>
          <a:lstStyle/>
          <a:p>
            <a:r>
              <a:rPr lang="en-US"/>
              <a:t>Quartz Starter Templates</a:t>
            </a:r>
          </a:p>
        </p:txBody>
      </p:sp>
      <p:sp>
        <p:nvSpPr>
          <p:cNvPr id="2" name="Rectangle 1">
            <a:extLst>
              <a:ext uri="{FF2B5EF4-FFF2-40B4-BE49-F238E27FC236}">
                <a16:creationId xmlns:a16="http://schemas.microsoft.com/office/drawing/2014/main" id="{8904493E-E186-0757-0BAC-EB16D3829581}"/>
              </a:ext>
            </a:extLst>
          </p:cNvPr>
          <p:cNvSpPr/>
          <p:nvPr/>
        </p:nvSpPr>
        <p:spPr>
          <a:xfrm>
            <a:off x="4767944" y="2106527"/>
            <a:ext cx="3735976" cy="349290"/>
          </a:xfrm>
          <a:prstGeom prst="rect">
            <a:avLst/>
          </a:prstGeom>
          <a:noFill/>
          <a:ln w="38100">
            <a:solidFill>
              <a:schemeClr val="tx1"/>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pic>
        <p:nvPicPr>
          <p:cNvPr id="3" name="Picture 2">
            <a:extLst>
              <a:ext uri="{FF2B5EF4-FFF2-40B4-BE49-F238E27FC236}">
                <a16:creationId xmlns:a16="http://schemas.microsoft.com/office/drawing/2014/main" id="{DFC700E6-E5FD-8251-C675-441922D052BD}"/>
              </a:ext>
            </a:extLst>
          </p:cNvPr>
          <p:cNvPicPr>
            <a:picLocks noChangeAspect="1"/>
          </p:cNvPicPr>
          <p:nvPr/>
        </p:nvPicPr>
        <p:blipFill>
          <a:blip r:embed="rId3"/>
          <a:srcRect/>
          <a:stretch/>
        </p:blipFill>
        <p:spPr>
          <a:xfrm>
            <a:off x="6479992" y="228918"/>
            <a:ext cx="2206808" cy="640080"/>
          </a:xfrm>
          <a:prstGeom prst="rect">
            <a:avLst/>
          </a:prstGeom>
        </p:spPr>
      </p:pic>
    </p:spTree>
    <p:extLst>
      <p:ext uri="{BB962C8B-B14F-4D97-AF65-F5344CB8AC3E}">
        <p14:creationId xmlns:p14="http://schemas.microsoft.com/office/powerpoint/2010/main" val="275249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17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0DD01-6E5C-6076-9D12-6A2261D7892B}"/>
              </a:ext>
            </a:extLst>
          </p:cNvPr>
          <p:cNvPicPr>
            <a:picLocks noChangeAspect="1"/>
          </p:cNvPicPr>
          <p:nvPr/>
        </p:nvPicPr>
        <p:blipFill>
          <a:blip r:embed="rId2"/>
          <a:stretch>
            <a:fillRect/>
          </a:stretch>
        </p:blipFill>
        <p:spPr>
          <a:xfrm>
            <a:off x="4000500" y="0"/>
            <a:ext cx="5143500" cy="5143500"/>
          </a:xfrm>
          <a:prstGeom prst="rect">
            <a:avLst/>
          </a:prstGeom>
        </p:spPr>
      </p:pic>
      <p:sp>
        <p:nvSpPr>
          <p:cNvPr id="2" name="Content Placeholder 1">
            <a:extLst>
              <a:ext uri="{FF2B5EF4-FFF2-40B4-BE49-F238E27FC236}">
                <a16:creationId xmlns:a16="http://schemas.microsoft.com/office/drawing/2014/main" id="{BEE38488-D921-CCDA-CC83-7712AF5AAD04}"/>
              </a:ext>
            </a:extLst>
          </p:cNvPr>
          <p:cNvSpPr>
            <a:spLocks noGrp="1"/>
          </p:cNvSpPr>
          <p:nvPr>
            <p:ph sz="quarter" idx="10"/>
          </p:nvPr>
        </p:nvSpPr>
        <p:spPr/>
        <p:txBody>
          <a:bodyPr/>
          <a:lstStyle/>
          <a:p>
            <a:r>
              <a:rPr lang="en-US" b="1" dirty="0"/>
              <a:t>BuzBlu</a:t>
            </a:r>
            <a:r>
              <a:rPr lang="en-US" dirty="0"/>
              <a:t> is a fictitious company offering a suite of products for marketing, sales, and operations for small businesses that are used for the examples in this presentations. </a:t>
            </a:r>
          </a:p>
        </p:txBody>
      </p:sp>
      <p:sp>
        <p:nvSpPr>
          <p:cNvPr id="3" name="Title 2">
            <a:extLst>
              <a:ext uri="{FF2B5EF4-FFF2-40B4-BE49-F238E27FC236}">
                <a16:creationId xmlns:a16="http://schemas.microsoft.com/office/drawing/2014/main" id="{785766C9-1414-DF49-F108-C3C5ACCAA8B8}"/>
              </a:ext>
            </a:extLst>
          </p:cNvPr>
          <p:cNvSpPr>
            <a:spLocks noGrp="1"/>
          </p:cNvSpPr>
          <p:nvPr>
            <p:ph type="title"/>
          </p:nvPr>
        </p:nvSpPr>
        <p:spPr/>
        <p:txBody>
          <a:bodyPr>
            <a:normAutofit/>
          </a:bodyPr>
          <a:lstStyle/>
          <a:p>
            <a:r>
              <a:rPr lang="en-US" sz="2400"/>
              <a:t>About the examples</a:t>
            </a:r>
          </a:p>
        </p:txBody>
      </p:sp>
    </p:spTree>
    <p:extLst>
      <p:ext uri="{BB962C8B-B14F-4D97-AF65-F5344CB8AC3E}">
        <p14:creationId xmlns:p14="http://schemas.microsoft.com/office/powerpoint/2010/main" val="120209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47567-018D-D2A2-8511-A2A13B7CE803}"/>
              </a:ext>
            </a:extLst>
          </p:cNvPr>
          <p:cNvSpPr>
            <a:spLocks noGrp="1"/>
          </p:cNvSpPr>
          <p:nvPr>
            <p:ph type="title" idx="4294967295"/>
          </p:nvPr>
        </p:nvSpPr>
        <p:spPr>
          <a:xfrm>
            <a:off x="502920" y="301625"/>
            <a:ext cx="7894638" cy="549275"/>
          </a:xfrm>
        </p:spPr>
        <p:txBody>
          <a:bodyPr/>
          <a:lstStyle/>
          <a:p>
            <a:r>
              <a:rPr lang="en-US" dirty="0"/>
              <a:t>Quartz Open Framework</a:t>
            </a:r>
          </a:p>
        </p:txBody>
      </p:sp>
    </p:spTree>
    <p:extLst>
      <p:ext uri="{BB962C8B-B14F-4D97-AF65-F5344CB8AC3E}">
        <p14:creationId xmlns:p14="http://schemas.microsoft.com/office/powerpoint/2010/main" val="94466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09507CA-834F-6A1C-0A13-AEEBFD523CE4}"/>
              </a:ext>
            </a:extLst>
          </p:cNvPr>
          <p:cNvSpPr>
            <a:spLocks noGrp="1"/>
          </p:cNvSpPr>
          <p:nvPr>
            <p:ph type="title"/>
          </p:nvPr>
        </p:nvSpPr>
        <p:spPr>
          <a:xfrm>
            <a:off x="374904" y="128349"/>
            <a:ext cx="8311896" cy="457200"/>
          </a:xfrm>
        </p:spPr>
        <p:txBody>
          <a:bodyPr/>
          <a:lstStyle/>
          <a:p>
            <a:r>
              <a:rPr lang="en-US" dirty="0"/>
              <a:t>Define Your Process</a:t>
            </a:r>
          </a:p>
        </p:txBody>
      </p:sp>
      <p:sp>
        <p:nvSpPr>
          <p:cNvPr id="25" name="Text Placeholder 24">
            <a:extLst>
              <a:ext uri="{FF2B5EF4-FFF2-40B4-BE49-F238E27FC236}">
                <a16:creationId xmlns:a16="http://schemas.microsoft.com/office/drawing/2014/main" id="{309FDC10-AC44-3986-7113-27B364B8A58A}"/>
              </a:ext>
            </a:extLst>
          </p:cNvPr>
          <p:cNvSpPr>
            <a:spLocks noGrp="1"/>
          </p:cNvSpPr>
          <p:nvPr>
            <p:ph type="body" sz="quarter" idx="4294967295"/>
          </p:nvPr>
        </p:nvSpPr>
        <p:spPr>
          <a:xfrm>
            <a:off x="4767261" y="815603"/>
            <a:ext cx="3483864" cy="1271016"/>
          </a:xfrm>
          <a:prstGeom prst="rect">
            <a:avLst/>
          </a:prstGeom>
        </p:spPr>
        <p:txBody>
          <a:bodyPr/>
          <a:lstStyle/>
          <a:p>
            <a:endParaRPr lang="en-US"/>
          </a:p>
        </p:txBody>
      </p:sp>
      <p:sp>
        <p:nvSpPr>
          <p:cNvPr id="26" name="Text Placeholder 25">
            <a:extLst>
              <a:ext uri="{FF2B5EF4-FFF2-40B4-BE49-F238E27FC236}">
                <a16:creationId xmlns:a16="http://schemas.microsoft.com/office/drawing/2014/main" id="{3E97AECB-68BA-6C7C-480B-6674CC807905}"/>
              </a:ext>
            </a:extLst>
          </p:cNvPr>
          <p:cNvSpPr>
            <a:spLocks noGrp="1"/>
          </p:cNvSpPr>
          <p:nvPr>
            <p:ph type="body" sz="quarter" idx="4294967295"/>
          </p:nvPr>
        </p:nvSpPr>
        <p:spPr>
          <a:xfrm>
            <a:off x="888689" y="815603"/>
            <a:ext cx="3483864" cy="1271016"/>
          </a:xfrm>
          <a:prstGeom prst="rect">
            <a:avLst/>
          </a:prstGeom>
        </p:spPr>
        <p:txBody>
          <a:bodyPr/>
          <a:lstStyle/>
          <a:p>
            <a:endParaRPr lang="en-US"/>
          </a:p>
        </p:txBody>
      </p:sp>
      <p:sp>
        <p:nvSpPr>
          <p:cNvPr id="27" name="Text Placeholder 26">
            <a:extLst>
              <a:ext uri="{FF2B5EF4-FFF2-40B4-BE49-F238E27FC236}">
                <a16:creationId xmlns:a16="http://schemas.microsoft.com/office/drawing/2014/main" id="{73684242-0436-01BB-5A24-75C01F516D00}"/>
              </a:ext>
            </a:extLst>
          </p:cNvPr>
          <p:cNvSpPr>
            <a:spLocks noGrp="1"/>
          </p:cNvSpPr>
          <p:nvPr>
            <p:ph type="body" sz="quarter" idx="4294967295"/>
          </p:nvPr>
        </p:nvSpPr>
        <p:spPr>
          <a:xfrm>
            <a:off x="888689" y="2091261"/>
            <a:ext cx="3483864" cy="1271016"/>
          </a:xfrm>
          <a:prstGeom prst="rect">
            <a:avLst/>
          </a:prstGeom>
        </p:spPr>
        <p:txBody>
          <a:bodyPr/>
          <a:lstStyle/>
          <a:p>
            <a:endParaRPr lang="en-US"/>
          </a:p>
        </p:txBody>
      </p:sp>
      <p:sp>
        <p:nvSpPr>
          <p:cNvPr id="28" name="Text Placeholder 27">
            <a:extLst>
              <a:ext uri="{FF2B5EF4-FFF2-40B4-BE49-F238E27FC236}">
                <a16:creationId xmlns:a16="http://schemas.microsoft.com/office/drawing/2014/main" id="{1F43AC23-A334-7AEF-FCE4-F17EF842E0B9}"/>
              </a:ext>
            </a:extLst>
          </p:cNvPr>
          <p:cNvSpPr>
            <a:spLocks noGrp="1"/>
          </p:cNvSpPr>
          <p:nvPr>
            <p:ph type="body" sz="quarter" idx="4294967295"/>
          </p:nvPr>
        </p:nvSpPr>
        <p:spPr>
          <a:xfrm>
            <a:off x="4767261" y="2089708"/>
            <a:ext cx="3483864" cy="1271016"/>
          </a:xfrm>
          <a:prstGeom prst="rect">
            <a:avLst/>
          </a:prstGeom>
        </p:spPr>
        <p:txBody>
          <a:bodyPr/>
          <a:lstStyle/>
          <a:p>
            <a:endParaRPr lang="en-US"/>
          </a:p>
        </p:txBody>
      </p:sp>
      <p:sp>
        <p:nvSpPr>
          <p:cNvPr id="29" name="Text Placeholder 28">
            <a:extLst>
              <a:ext uri="{FF2B5EF4-FFF2-40B4-BE49-F238E27FC236}">
                <a16:creationId xmlns:a16="http://schemas.microsoft.com/office/drawing/2014/main" id="{8AD5451F-D3A4-1FDB-5DDA-8CAF37862982}"/>
              </a:ext>
            </a:extLst>
          </p:cNvPr>
          <p:cNvSpPr>
            <a:spLocks noGrp="1"/>
          </p:cNvSpPr>
          <p:nvPr>
            <p:ph type="body" sz="quarter" idx="4294967295"/>
          </p:nvPr>
        </p:nvSpPr>
        <p:spPr>
          <a:xfrm>
            <a:off x="4767261" y="3366920"/>
            <a:ext cx="3483864" cy="1271016"/>
          </a:xfrm>
          <a:prstGeom prst="rect">
            <a:avLst/>
          </a:prstGeom>
        </p:spPr>
        <p:txBody>
          <a:bodyPr/>
          <a:lstStyle/>
          <a:p>
            <a:endParaRPr lang="en-US"/>
          </a:p>
        </p:txBody>
      </p:sp>
      <p:sp>
        <p:nvSpPr>
          <p:cNvPr id="30" name="Text Placeholder 29">
            <a:extLst>
              <a:ext uri="{FF2B5EF4-FFF2-40B4-BE49-F238E27FC236}">
                <a16:creationId xmlns:a16="http://schemas.microsoft.com/office/drawing/2014/main" id="{0CCF4A3F-0981-16A0-E069-3EEDC10EB229}"/>
              </a:ext>
            </a:extLst>
          </p:cNvPr>
          <p:cNvSpPr>
            <a:spLocks noGrp="1"/>
          </p:cNvSpPr>
          <p:nvPr>
            <p:ph type="body" sz="quarter" idx="4294967295"/>
          </p:nvPr>
        </p:nvSpPr>
        <p:spPr>
          <a:xfrm>
            <a:off x="888689" y="3366920"/>
            <a:ext cx="3483864" cy="1271016"/>
          </a:xfrm>
          <a:prstGeom prst="rect">
            <a:avLst/>
          </a:prstGeom>
        </p:spPr>
        <p:txBody>
          <a:bodyPr/>
          <a:lstStyle/>
          <a:p>
            <a:endParaRPr lang="en-US"/>
          </a:p>
        </p:txBody>
      </p:sp>
    </p:spTree>
    <p:extLst>
      <p:ext uri="{BB962C8B-B14F-4D97-AF65-F5344CB8AC3E}">
        <p14:creationId xmlns:p14="http://schemas.microsoft.com/office/powerpoint/2010/main" val="146715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3A88177-8706-D01B-888D-32FD7717274F}"/>
              </a:ext>
            </a:extLst>
          </p:cNvPr>
          <p:cNvSpPr>
            <a:spLocks noGrp="1"/>
          </p:cNvSpPr>
          <p:nvPr>
            <p:ph type="title"/>
          </p:nvPr>
        </p:nvSpPr>
        <p:spPr>
          <a:xfrm>
            <a:off x="374904" y="128349"/>
            <a:ext cx="8311896" cy="457200"/>
          </a:xfrm>
        </p:spPr>
        <p:txBody>
          <a:bodyPr/>
          <a:lstStyle/>
          <a:p>
            <a:r>
              <a:rPr lang="en-US"/>
              <a:t>The Process for Fundamentals of Managing Products</a:t>
            </a:r>
          </a:p>
        </p:txBody>
      </p:sp>
      <p:sp>
        <p:nvSpPr>
          <p:cNvPr id="3" name="Text Placeholder 2">
            <a:extLst>
              <a:ext uri="{FF2B5EF4-FFF2-40B4-BE49-F238E27FC236}">
                <a16:creationId xmlns:a16="http://schemas.microsoft.com/office/drawing/2014/main" id="{E574DDD9-2DB4-84E5-1F3C-EDA205535B2E}"/>
              </a:ext>
            </a:extLst>
          </p:cNvPr>
          <p:cNvSpPr>
            <a:spLocks noGrp="1"/>
          </p:cNvSpPr>
          <p:nvPr>
            <p:ph type="body" sz="quarter" idx="4294967295"/>
          </p:nvPr>
        </p:nvSpPr>
        <p:spPr>
          <a:xfrm>
            <a:off x="4767261" y="815603"/>
            <a:ext cx="3483864" cy="1271016"/>
          </a:xfrm>
          <a:prstGeom prst="rect">
            <a:avLst/>
          </a:prstGeom>
        </p:spPr>
        <p:txBody>
          <a:bodyPr/>
          <a:lstStyle/>
          <a:p>
            <a:r>
              <a:rPr lang="en-US"/>
              <a:t>Analyze market feedback</a:t>
            </a:r>
          </a:p>
          <a:p>
            <a:r>
              <a:rPr lang="en-US"/>
              <a:t>Conduct problem discovery</a:t>
            </a:r>
          </a:p>
          <a:p>
            <a:r>
              <a:rPr lang="en-US"/>
              <a:t>Create product canvas</a:t>
            </a:r>
          </a:p>
        </p:txBody>
      </p:sp>
      <p:sp>
        <p:nvSpPr>
          <p:cNvPr id="4" name="Text Placeholder 3">
            <a:extLst>
              <a:ext uri="{FF2B5EF4-FFF2-40B4-BE49-F238E27FC236}">
                <a16:creationId xmlns:a16="http://schemas.microsoft.com/office/drawing/2014/main" id="{6199B711-3198-A998-D8D7-CFBE10C6473F}"/>
              </a:ext>
            </a:extLst>
          </p:cNvPr>
          <p:cNvSpPr>
            <a:spLocks noGrp="1"/>
          </p:cNvSpPr>
          <p:nvPr>
            <p:ph type="body" sz="quarter" idx="4294967295"/>
          </p:nvPr>
        </p:nvSpPr>
        <p:spPr>
          <a:xfrm>
            <a:off x="888689" y="815603"/>
            <a:ext cx="3483864" cy="1271016"/>
          </a:xfrm>
          <a:prstGeom prst="rect">
            <a:avLst/>
          </a:prstGeom>
        </p:spPr>
        <p:txBody>
          <a:bodyPr/>
          <a:lstStyle/>
          <a:p>
            <a:r>
              <a:rPr lang="en-US"/>
              <a:t>Monitor market feedback</a:t>
            </a:r>
          </a:p>
          <a:p>
            <a:r>
              <a:rPr lang="en-US"/>
              <a:t>Monitor customer usage</a:t>
            </a:r>
          </a:p>
          <a:p>
            <a:r>
              <a:rPr lang="en-US"/>
              <a:t>Monitor success metrics</a:t>
            </a:r>
          </a:p>
        </p:txBody>
      </p:sp>
      <p:sp>
        <p:nvSpPr>
          <p:cNvPr id="5" name="Text Placeholder 4">
            <a:extLst>
              <a:ext uri="{FF2B5EF4-FFF2-40B4-BE49-F238E27FC236}">
                <a16:creationId xmlns:a16="http://schemas.microsoft.com/office/drawing/2014/main" id="{5F53D3B6-7D44-A276-B367-052EE680010D}"/>
              </a:ext>
            </a:extLst>
          </p:cNvPr>
          <p:cNvSpPr>
            <a:spLocks noGrp="1"/>
          </p:cNvSpPr>
          <p:nvPr>
            <p:ph type="body" sz="quarter" idx="4294967295"/>
          </p:nvPr>
        </p:nvSpPr>
        <p:spPr>
          <a:xfrm>
            <a:off x="888689" y="2091261"/>
            <a:ext cx="3483864" cy="1271016"/>
          </a:xfrm>
          <a:prstGeom prst="rect">
            <a:avLst/>
          </a:prstGeom>
        </p:spPr>
        <p:txBody>
          <a:bodyPr/>
          <a:lstStyle/>
          <a:p>
            <a:r>
              <a:rPr lang="en-US"/>
              <a:t>Determine launch activities </a:t>
            </a:r>
          </a:p>
          <a:p>
            <a:r>
              <a:rPr lang="en-US"/>
              <a:t>Develop readiness plans</a:t>
            </a:r>
          </a:p>
          <a:p>
            <a:r>
              <a:rPr lang="en-US"/>
              <a:t>Prioritize deliverables</a:t>
            </a:r>
          </a:p>
        </p:txBody>
      </p:sp>
      <p:sp>
        <p:nvSpPr>
          <p:cNvPr id="6" name="Text Placeholder 5">
            <a:extLst>
              <a:ext uri="{FF2B5EF4-FFF2-40B4-BE49-F238E27FC236}">
                <a16:creationId xmlns:a16="http://schemas.microsoft.com/office/drawing/2014/main" id="{F985033D-3DFB-60C9-6C08-74D275E1DB06}"/>
              </a:ext>
            </a:extLst>
          </p:cNvPr>
          <p:cNvSpPr>
            <a:spLocks noGrp="1"/>
          </p:cNvSpPr>
          <p:nvPr>
            <p:ph type="body" sz="quarter" idx="4294967295"/>
          </p:nvPr>
        </p:nvSpPr>
        <p:spPr>
          <a:xfrm>
            <a:off x="4767261" y="2089708"/>
            <a:ext cx="3483864" cy="1271016"/>
          </a:xfrm>
          <a:prstGeom prst="rect">
            <a:avLst/>
          </a:prstGeom>
        </p:spPr>
        <p:txBody>
          <a:bodyPr>
            <a:normAutofit fontScale="92500" lnSpcReduction="20000"/>
          </a:bodyPr>
          <a:lstStyle/>
          <a:p>
            <a:r>
              <a:rPr lang="en-US"/>
              <a:t>Create business deliverables </a:t>
            </a:r>
          </a:p>
          <a:p>
            <a:r>
              <a:rPr lang="en-US"/>
              <a:t>Define success criteria</a:t>
            </a:r>
          </a:p>
          <a:p>
            <a:r>
              <a:rPr lang="en-US"/>
              <a:t>Allocate team resources</a:t>
            </a:r>
          </a:p>
          <a:p>
            <a:r>
              <a:rPr lang="en-US"/>
              <a:t>Get go ahead to proceed</a:t>
            </a:r>
          </a:p>
        </p:txBody>
      </p:sp>
      <p:sp>
        <p:nvSpPr>
          <p:cNvPr id="7" name="Text Placeholder 6">
            <a:extLst>
              <a:ext uri="{FF2B5EF4-FFF2-40B4-BE49-F238E27FC236}">
                <a16:creationId xmlns:a16="http://schemas.microsoft.com/office/drawing/2014/main" id="{B6A4FFD3-720E-3264-5728-378FD5D6B0E3}"/>
              </a:ext>
            </a:extLst>
          </p:cNvPr>
          <p:cNvSpPr>
            <a:spLocks noGrp="1"/>
          </p:cNvSpPr>
          <p:nvPr>
            <p:ph type="body" sz="quarter" idx="4294967295"/>
          </p:nvPr>
        </p:nvSpPr>
        <p:spPr>
          <a:xfrm>
            <a:off x="4767261" y="3366920"/>
            <a:ext cx="3483864" cy="1271016"/>
          </a:xfrm>
          <a:prstGeom prst="rect">
            <a:avLst/>
          </a:prstGeom>
        </p:spPr>
        <p:txBody>
          <a:bodyPr>
            <a:normAutofit lnSpcReduction="10000"/>
          </a:bodyPr>
          <a:lstStyle/>
          <a:p>
            <a:r>
              <a:rPr lang="en-US"/>
              <a:t>Describe personas and problems</a:t>
            </a:r>
          </a:p>
          <a:p>
            <a:r>
              <a:rPr lang="en-US"/>
              <a:t>Define acceptance criteria</a:t>
            </a:r>
          </a:p>
          <a:p>
            <a:r>
              <a:rPr lang="en-US"/>
              <a:t>Roadmap initiatives or epics</a:t>
            </a:r>
          </a:p>
        </p:txBody>
      </p:sp>
      <p:sp>
        <p:nvSpPr>
          <p:cNvPr id="8" name="Text Placeholder 7">
            <a:extLst>
              <a:ext uri="{FF2B5EF4-FFF2-40B4-BE49-F238E27FC236}">
                <a16:creationId xmlns:a16="http://schemas.microsoft.com/office/drawing/2014/main" id="{727224EB-D1B9-E8E8-E9CD-6094E9D71515}"/>
              </a:ext>
            </a:extLst>
          </p:cNvPr>
          <p:cNvSpPr>
            <a:spLocks noGrp="1"/>
          </p:cNvSpPr>
          <p:nvPr>
            <p:ph type="body" sz="quarter" idx="4294967295"/>
          </p:nvPr>
        </p:nvSpPr>
        <p:spPr>
          <a:xfrm>
            <a:off x="888689" y="3366920"/>
            <a:ext cx="3483864" cy="1271016"/>
          </a:xfrm>
          <a:prstGeom prst="rect">
            <a:avLst/>
          </a:prstGeom>
        </p:spPr>
        <p:txBody>
          <a:bodyPr/>
          <a:lstStyle/>
          <a:p>
            <a:r>
              <a:rPr lang="en-US"/>
              <a:t>Prioritize deliverables</a:t>
            </a:r>
          </a:p>
          <a:p>
            <a:r>
              <a:rPr lang="en-US"/>
              <a:t>Formalize acceptance</a:t>
            </a:r>
          </a:p>
          <a:p>
            <a:r>
              <a:rPr lang="en-US"/>
              <a:t>Communicate status</a:t>
            </a:r>
          </a:p>
        </p:txBody>
      </p:sp>
    </p:spTree>
    <p:extLst>
      <p:ext uri="{BB962C8B-B14F-4D97-AF65-F5344CB8AC3E}">
        <p14:creationId xmlns:p14="http://schemas.microsoft.com/office/powerpoint/2010/main" val="20007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8BAB7-4F91-1AF4-A68E-57680FEA768C}"/>
              </a:ext>
            </a:extLst>
          </p:cNvPr>
          <p:cNvSpPr>
            <a:spLocks noGrp="1"/>
          </p:cNvSpPr>
          <p:nvPr>
            <p:ph type="title"/>
          </p:nvPr>
        </p:nvSpPr>
        <p:spPr/>
        <p:txBody>
          <a:bodyPr>
            <a:normAutofit/>
          </a:bodyPr>
          <a:lstStyle/>
          <a:p>
            <a:r>
              <a:rPr lang="en-US"/>
              <a:t>Quartz Process Canvas </a:t>
            </a:r>
          </a:p>
        </p:txBody>
      </p:sp>
      <p:graphicFrame>
        <p:nvGraphicFramePr>
          <p:cNvPr id="7" name="Table Placeholder 6">
            <a:extLst>
              <a:ext uri="{FF2B5EF4-FFF2-40B4-BE49-F238E27FC236}">
                <a16:creationId xmlns:a16="http://schemas.microsoft.com/office/drawing/2014/main" id="{E9E62E74-370B-40BE-53C2-A277C4D8E5A4}"/>
              </a:ext>
            </a:extLst>
          </p:cNvPr>
          <p:cNvGraphicFramePr>
            <a:graphicFrameLocks noGrp="1"/>
          </p:cNvGraphicFramePr>
          <p:nvPr>
            <p:ph type="tbl" sz="quarter" idx="10"/>
            <p:extLst>
              <p:ext uri="{D42A27DB-BD31-4B8C-83A1-F6EECF244321}">
                <p14:modId xmlns:p14="http://schemas.microsoft.com/office/powerpoint/2010/main" val="1569870660"/>
              </p:ext>
            </p:extLst>
          </p:nvPr>
        </p:nvGraphicFramePr>
        <p:xfrm>
          <a:off x="1828800" y="1304924"/>
          <a:ext cx="6858000" cy="320307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1183913263"/>
                    </a:ext>
                  </a:extLst>
                </a:gridCol>
                <a:gridCol w="1371600">
                  <a:extLst>
                    <a:ext uri="{9D8B030D-6E8A-4147-A177-3AD203B41FA5}">
                      <a16:colId xmlns:a16="http://schemas.microsoft.com/office/drawing/2014/main" val="1211876024"/>
                    </a:ext>
                  </a:extLst>
                </a:gridCol>
                <a:gridCol w="1371600">
                  <a:extLst>
                    <a:ext uri="{9D8B030D-6E8A-4147-A177-3AD203B41FA5}">
                      <a16:colId xmlns:a16="http://schemas.microsoft.com/office/drawing/2014/main" val="1455094575"/>
                    </a:ext>
                  </a:extLst>
                </a:gridCol>
                <a:gridCol w="1371600">
                  <a:extLst>
                    <a:ext uri="{9D8B030D-6E8A-4147-A177-3AD203B41FA5}">
                      <a16:colId xmlns:a16="http://schemas.microsoft.com/office/drawing/2014/main" val="1207851118"/>
                    </a:ext>
                  </a:extLst>
                </a:gridCol>
                <a:gridCol w="1371600">
                  <a:extLst>
                    <a:ext uri="{9D8B030D-6E8A-4147-A177-3AD203B41FA5}">
                      <a16:colId xmlns:a16="http://schemas.microsoft.com/office/drawing/2014/main" val="2396705745"/>
                    </a:ext>
                  </a:extLst>
                </a:gridCol>
              </a:tblGrid>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8910537"/>
                  </a:ext>
                </a:extLst>
              </a:tr>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85223664"/>
                  </a:ext>
                </a:extLst>
              </a:tr>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93926192"/>
                  </a:ext>
                </a:extLst>
              </a:tr>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068541"/>
                  </a:ext>
                </a:extLst>
              </a:tr>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0704951"/>
                  </a:ext>
                </a:extLst>
              </a:tr>
              <a:tr h="53384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3660004"/>
                  </a:ext>
                </a:extLst>
              </a:tr>
            </a:tbl>
          </a:graphicData>
        </a:graphic>
      </p:graphicFrame>
    </p:spTree>
    <p:extLst>
      <p:ext uri="{BB962C8B-B14F-4D97-AF65-F5344CB8AC3E}">
        <p14:creationId xmlns:p14="http://schemas.microsoft.com/office/powerpoint/2010/main" val="397965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1868-ADB4-B0D1-49C4-3FE0B19265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AA2E34-A6BA-150A-F35C-651CDC792B7B}"/>
              </a:ext>
            </a:extLst>
          </p:cNvPr>
          <p:cNvSpPr>
            <a:spLocks noGrp="1"/>
          </p:cNvSpPr>
          <p:nvPr>
            <p:ph type="title"/>
          </p:nvPr>
        </p:nvSpPr>
        <p:spPr>
          <a:xfrm>
            <a:off x="374904" y="91440"/>
            <a:ext cx="8075621" cy="430085"/>
          </a:xfrm>
        </p:spPr>
        <p:txBody>
          <a:bodyPr>
            <a:normAutofit/>
          </a:bodyPr>
          <a:lstStyle/>
          <a:p>
            <a:r>
              <a:rPr lang="en-US"/>
              <a:t>Quartz Process Canvas </a:t>
            </a:r>
          </a:p>
        </p:txBody>
      </p:sp>
      <p:graphicFrame>
        <p:nvGraphicFramePr>
          <p:cNvPr id="8" name="Table Placeholder 7">
            <a:extLst>
              <a:ext uri="{FF2B5EF4-FFF2-40B4-BE49-F238E27FC236}">
                <a16:creationId xmlns:a16="http://schemas.microsoft.com/office/drawing/2014/main" id="{6EF712C6-956D-F7E8-9B7E-00CCE8FD3625}"/>
              </a:ext>
            </a:extLst>
          </p:cNvPr>
          <p:cNvGraphicFramePr>
            <a:graphicFrameLocks noGrp="1"/>
          </p:cNvGraphicFramePr>
          <p:nvPr>
            <p:ph type="tbl" sz="quarter" idx="10"/>
            <p:extLst>
              <p:ext uri="{D42A27DB-BD31-4B8C-83A1-F6EECF244321}">
                <p14:modId xmlns:p14="http://schemas.microsoft.com/office/powerpoint/2010/main" val="1138951566"/>
              </p:ext>
            </p:extLst>
          </p:nvPr>
        </p:nvGraphicFramePr>
        <p:xfrm>
          <a:off x="1828800" y="1304925"/>
          <a:ext cx="6858000" cy="3212214"/>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3604729970"/>
                    </a:ext>
                  </a:extLst>
                </a:gridCol>
                <a:gridCol w="1371600">
                  <a:extLst>
                    <a:ext uri="{9D8B030D-6E8A-4147-A177-3AD203B41FA5}">
                      <a16:colId xmlns:a16="http://schemas.microsoft.com/office/drawing/2014/main" val="3686869203"/>
                    </a:ext>
                  </a:extLst>
                </a:gridCol>
                <a:gridCol w="1371600">
                  <a:extLst>
                    <a:ext uri="{9D8B030D-6E8A-4147-A177-3AD203B41FA5}">
                      <a16:colId xmlns:a16="http://schemas.microsoft.com/office/drawing/2014/main" val="1363098326"/>
                    </a:ext>
                  </a:extLst>
                </a:gridCol>
                <a:gridCol w="1371600">
                  <a:extLst>
                    <a:ext uri="{9D8B030D-6E8A-4147-A177-3AD203B41FA5}">
                      <a16:colId xmlns:a16="http://schemas.microsoft.com/office/drawing/2014/main" val="1538727285"/>
                    </a:ext>
                  </a:extLst>
                </a:gridCol>
                <a:gridCol w="1371600">
                  <a:extLst>
                    <a:ext uri="{9D8B030D-6E8A-4147-A177-3AD203B41FA5}">
                      <a16:colId xmlns:a16="http://schemas.microsoft.com/office/drawing/2014/main" val="376542453"/>
                    </a:ext>
                  </a:extLst>
                </a:gridCol>
              </a:tblGrid>
              <a:tr h="535369">
                <a:tc>
                  <a:txBody>
                    <a:bodyPr/>
                    <a:lstStyle/>
                    <a:p>
                      <a:pPr algn="l"/>
                      <a:r>
                        <a:rPr lang="en-US" sz="900" dirty="0"/>
                        <a:t>DEFINE initiatives</a:t>
                      </a:r>
                    </a:p>
                  </a:txBody>
                  <a:tcPr anchor="ctr"/>
                </a:tc>
                <a:tc>
                  <a:txBody>
                    <a:bodyPr/>
                    <a:lstStyle/>
                    <a:p>
                      <a:pPr algn="l"/>
                      <a:r>
                        <a:rPr lang="en-US" sz="900" dirty="0"/>
                        <a:t>Identify industries, segments, personas, and problems</a:t>
                      </a:r>
                    </a:p>
                  </a:txBody>
                  <a:tcPr anchor="ctr"/>
                </a:tc>
                <a:tc>
                  <a:txBody>
                    <a:bodyPr/>
                    <a:lstStyle/>
                    <a:p>
                      <a:pPr algn="l"/>
                      <a:r>
                        <a:rPr lang="en-US" sz="900"/>
                        <a:t>Define the initiative</a:t>
                      </a:r>
                    </a:p>
                  </a:txBody>
                  <a:tcPr anchor="ctr"/>
                </a:tc>
                <a:tc>
                  <a:txBody>
                    <a:bodyPr/>
                    <a:lstStyle/>
                    <a:p>
                      <a:pPr algn="l"/>
                      <a:r>
                        <a:rPr lang="en-US" sz="900"/>
                        <a:t>Product Brief</a:t>
                      </a:r>
                    </a:p>
                  </a:txBody>
                  <a:tcPr anchor="ctr"/>
                </a:tc>
                <a:tc>
                  <a:txBody>
                    <a:bodyPr/>
                    <a:lstStyle/>
                    <a:p>
                      <a:pPr algn="l"/>
                      <a:r>
                        <a:rPr lang="en-US" sz="900"/>
                        <a:t>Go/No-Go to Commit</a:t>
                      </a:r>
                    </a:p>
                  </a:txBody>
                  <a:tcPr anchor="ctr"/>
                </a:tc>
                <a:extLst>
                  <a:ext uri="{0D108BD9-81ED-4DB2-BD59-A6C34878D82A}">
                    <a16:rowId xmlns:a16="http://schemas.microsoft.com/office/drawing/2014/main" val="3365880865"/>
                  </a:ext>
                </a:extLst>
              </a:tr>
              <a:tr h="535369">
                <a:tc>
                  <a:txBody>
                    <a:bodyPr/>
                    <a:lstStyle/>
                    <a:p>
                      <a:pPr algn="l"/>
                      <a:r>
                        <a:rPr lang="en-US" sz="900" dirty="0"/>
                        <a:t>COMMIT to the initiative</a:t>
                      </a:r>
                    </a:p>
                  </a:txBody>
                  <a:tcPr anchor="ctr"/>
                </a:tc>
                <a:tc>
                  <a:txBody>
                    <a:bodyPr/>
                    <a:lstStyle/>
                    <a:p>
                      <a:pPr algn="l"/>
                      <a:r>
                        <a:rPr lang="en-US" sz="900"/>
                        <a:t>Size the market opportunity</a:t>
                      </a:r>
                    </a:p>
                  </a:txBody>
                  <a:tcPr anchor="ctr"/>
                </a:tc>
                <a:tc>
                  <a:txBody>
                    <a:bodyPr/>
                    <a:lstStyle/>
                    <a:p>
                      <a:pPr algn="l"/>
                      <a:r>
                        <a:rPr lang="en-US" sz="900"/>
                        <a:t>Create the business deliverables including roadmap and financials</a:t>
                      </a:r>
                    </a:p>
                  </a:txBody>
                  <a:tcPr anchor="ctr"/>
                </a:tc>
                <a:tc>
                  <a:txBody>
                    <a:bodyPr/>
                    <a:lstStyle/>
                    <a:p>
                      <a:pPr algn="l"/>
                      <a:r>
                        <a:rPr lang="en-US" sz="900"/>
                        <a:t>Business Plan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Go/No-Go to Describe</a:t>
                      </a:r>
                    </a:p>
                  </a:txBody>
                  <a:tcPr anchor="ctr"/>
                </a:tc>
                <a:extLst>
                  <a:ext uri="{0D108BD9-81ED-4DB2-BD59-A6C34878D82A}">
                    <a16:rowId xmlns:a16="http://schemas.microsoft.com/office/drawing/2014/main" val="462674767"/>
                  </a:ext>
                </a:extLst>
              </a:tr>
              <a:tr h="535369">
                <a:tc>
                  <a:txBody>
                    <a:bodyPr/>
                    <a:lstStyle/>
                    <a:p>
                      <a:pPr algn="l"/>
                      <a:r>
                        <a:rPr lang="en-US" sz="900"/>
                        <a:t>DESCRIBE the problems</a:t>
                      </a:r>
                    </a:p>
                  </a:txBody>
                  <a:tcPr anchor="ctr"/>
                </a:tc>
                <a:tc>
                  <a:txBody>
                    <a:bodyPr/>
                    <a:lstStyle/>
                    <a:p>
                      <a:pPr algn="l"/>
                      <a:r>
                        <a:rPr lang="en-US" sz="900" dirty="0"/>
                        <a:t>Conduct discovery to learn key problem scenarios</a:t>
                      </a:r>
                    </a:p>
                  </a:txBody>
                  <a:tcPr anchor="ctr"/>
                </a:tc>
                <a:tc>
                  <a:txBody>
                    <a:bodyPr/>
                    <a:lstStyle/>
                    <a:p>
                      <a:pPr algn="l"/>
                      <a:r>
                        <a:rPr lang="en-US" sz="900"/>
                        <a:t>Define personas and problems</a:t>
                      </a:r>
                    </a:p>
                  </a:txBody>
                  <a:tcPr anchor="ctr"/>
                </a:tc>
                <a:tc>
                  <a:txBody>
                    <a:bodyPr/>
                    <a:lstStyle/>
                    <a:p>
                      <a:pPr algn="l"/>
                      <a:r>
                        <a:rPr lang="en-US" sz="900"/>
                        <a:t>Prioritized Backlog</a:t>
                      </a:r>
                    </a:p>
                  </a:txBody>
                  <a:tcPr anchor="ctr"/>
                </a:tc>
                <a:tc>
                  <a:txBody>
                    <a:bodyPr/>
                    <a:lstStyle/>
                    <a:p>
                      <a:pPr algn="l"/>
                      <a:r>
                        <a:rPr lang="en-US" sz="900"/>
                        <a:t>Verify readiness of stories</a:t>
                      </a:r>
                    </a:p>
                  </a:txBody>
                  <a:tcPr anchor="ctr"/>
                </a:tc>
                <a:extLst>
                  <a:ext uri="{0D108BD9-81ED-4DB2-BD59-A6C34878D82A}">
                    <a16:rowId xmlns:a16="http://schemas.microsoft.com/office/drawing/2014/main" val="2278148740"/>
                  </a:ext>
                </a:extLst>
              </a:tr>
              <a:tr h="535369">
                <a:tc>
                  <a:txBody>
                    <a:bodyPr/>
                    <a:lstStyle/>
                    <a:p>
                      <a:pPr algn="l"/>
                      <a:r>
                        <a:rPr lang="en-US" sz="900"/>
                        <a:t>CREATE the solution</a:t>
                      </a:r>
                    </a:p>
                  </a:txBody>
                  <a:tcPr anchor="ctr"/>
                </a:tc>
                <a:tc>
                  <a:txBody>
                    <a:bodyPr/>
                    <a:lstStyle/>
                    <a:p>
                      <a:pPr algn="l"/>
                      <a:r>
                        <a:rPr lang="en-US" sz="900"/>
                        <a:t>Validate proposed functionality</a:t>
                      </a:r>
                    </a:p>
                  </a:txBody>
                  <a:tcPr anchor="ctr"/>
                </a:tc>
                <a:tc>
                  <a:txBody>
                    <a:bodyPr/>
                    <a:lstStyle/>
                    <a:p>
                      <a:pPr algn="l"/>
                      <a:r>
                        <a:rPr lang="en-US" sz="900" dirty="0"/>
                        <a:t>Prioritize the list of potential capabilities</a:t>
                      </a:r>
                    </a:p>
                  </a:txBody>
                  <a:tcPr anchor="ctr"/>
                </a:tc>
                <a:tc>
                  <a:txBody>
                    <a:bodyPr/>
                    <a:lstStyle/>
                    <a:p>
                      <a:pPr algn="l"/>
                      <a:r>
                        <a:rPr lang="en-US" sz="900"/>
                        <a:t>Release Plan</a:t>
                      </a:r>
                    </a:p>
                  </a:txBody>
                  <a:tcPr anchor="ctr"/>
                </a:tc>
                <a:tc>
                  <a:txBody>
                    <a:bodyPr/>
                    <a:lstStyle/>
                    <a:p>
                      <a:pPr algn="l"/>
                      <a:r>
                        <a:rPr lang="en-US" sz="900"/>
                        <a:t>Accept completed work</a:t>
                      </a:r>
                    </a:p>
                  </a:txBody>
                  <a:tcPr anchor="ctr"/>
                </a:tc>
                <a:extLst>
                  <a:ext uri="{0D108BD9-81ED-4DB2-BD59-A6C34878D82A}">
                    <a16:rowId xmlns:a16="http://schemas.microsoft.com/office/drawing/2014/main" val="1098069440"/>
                  </a:ext>
                </a:extLst>
              </a:tr>
              <a:tr h="535369">
                <a:tc>
                  <a:txBody>
                    <a:bodyPr/>
                    <a:lstStyle/>
                    <a:p>
                      <a:pPr algn="l"/>
                      <a:r>
                        <a:rPr lang="en-US" sz="900"/>
                        <a:t>PREPARE the organization</a:t>
                      </a:r>
                    </a:p>
                  </a:txBody>
                  <a:tcPr anchor="ctr"/>
                </a:tc>
                <a:tc>
                  <a:txBody>
                    <a:bodyPr/>
                    <a:lstStyle/>
                    <a:p>
                      <a:pPr algn="l"/>
                      <a:r>
                        <a:rPr lang="en-US" sz="900"/>
                        <a:t>Understand the resources needed to deliver</a:t>
                      </a:r>
                    </a:p>
                  </a:txBody>
                  <a:tcPr anchor="ctr"/>
                </a:tc>
                <a:tc>
                  <a:txBody>
                    <a:bodyPr/>
                    <a:lstStyle/>
                    <a:p>
                      <a:pPr algn="l"/>
                      <a:r>
                        <a:rPr lang="en-US" sz="900"/>
                        <a:t>Propose the scope of readiness planning</a:t>
                      </a:r>
                    </a:p>
                  </a:txBody>
                  <a:tcPr anchor="ctr"/>
                </a:tc>
                <a:tc>
                  <a:txBody>
                    <a:bodyPr/>
                    <a:lstStyle/>
                    <a:p>
                      <a:pPr algn="l"/>
                      <a:r>
                        <a:rPr lang="en-US" sz="900" dirty="0"/>
                        <a:t>Readiness Dashboard</a:t>
                      </a:r>
                    </a:p>
                  </a:txBody>
                  <a:tcPr anchor="ctr"/>
                </a:tc>
                <a:tc>
                  <a:txBody>
                    <a:bodyPr/>
                    <a:lstStyle/>
                    <a:p>
                      <a:pPr algn="l"/>
                      <a:r>
                        <a:rPr lang="en-US" sz="900"/>
                        <a:t>Go/No-Go</a:t>
                      </a:r>
                    </a:p>
                  </a:txBody>
                  <a:tcPr anchor="ctr"/>
                </a:tc>
                <a:extLst>
                  <a:ext uri="{0D108BD9-81ED-4DB2-BD59-A6C34878D82A}">
                    <a16:rowId xmlns:a16="http://schemas.microsoft.com/office/drawing/2014/main" val="2775114023"/>
                  </a:ext>
                </a:extLst>
              </a:tr>
              <a:tr h="535369">
                <a:tc>
                  <a:txBody>
                    <a:bodyPr/>
                    <a:lstStyle/>
                    <a:p>
                      <a:pPr algn="l"/>
                      <a:r>
                        <a:rPr lang="en-US" sz="900"/>
                        <a:t>DELIVER to the market</a:t>
                      </a:r>
                    </a:p>
                  </a:txBody>
                  <a:tcPr anchor="ctr"/>
                </a:tc>
                <a:tc>
                  <a:txBody>
                    <a:bodyPr/>
                    <a:lstStyle/>
                    <a:p>
                      <a:pPr algn="l"/>
                      <a:r>
                        <a:rPr lang="en-US" sz="900"/>
                        <a:t>Monitor product success metrics</a:t>
                      </a:r>
                    </a:p>
                  </a:txBody>
                  <a:tcPr anchor="ctr"/>
                </a:tc>
                <a:tc>
                  <a:txBody>
                    <a:bodyPr/>
                    <a:lstStyle/>
                    <a:p>
                      <a:pPr marL="0" algn="l" rtl="0" eaLnBrk="1" fontAlgn="b" latinLnBrk="0" hangingPunct="1"/>
                      <a:r>
                        <a:rPr kumimoji="0" lang="en-US" sz="900" kern="1200">
                          <a:solidFill>
                            <a:schemeClr val="dk1"/>
                          </a:solidFill>
                          <a:latin typeface="+mn-lt"/>
                          <a:ea typeface="+mn-ea"/>
                          <a:cs typeface="+mn-cs"/>
                        </a:rPr>
                        <a:t>Analyze buyer and user journeys</a:t>
                      </a:r>
                    </a:p>
                  </a:txBody>
                  <a:tcPr anchor="ctr"/>
                </a:tc>
                <a:tc>
                  <a:txBody>
                    <a:bodyPr/>
                    <a:lstStyle/>
                    <a:p>
                      <a:pPr algn="l"/>
                      <a:r>
                        <a:rPr lang="en-US" sz="900" dirty="0"/>
                        <a:t>Product Performance Dashboard</a:t>
                      </a:r>
                    </a:p>
                  </a:txBody>
                  <a:tcPr anchor="ctr"/>
                </a:tc>
                <a:tc>
                  <a:txBody>
                    <a:bodyPr/>
                    <a:lstStyle/>
                    <a:p>
                      <a:pPr algn="l"/>
                      <a:r>
                        <a:rPr lang="en-US" sz="900" dirty="0"/>
                        <a:t>Adjust plans based on insights</a:t>
                      </a:r>
                    </a:p>
                  </a:txBody>
                  <a:tcPr anchor="ctr"/>
                </a:tc>
                <a:extLst>
                  <a:ext uri="{0D108BD9-81ED-4DB2-BD59-A6C34878D82A}">
                    <a16:rowId xmlns:a16="http://schemas.microsoft.com/office/drawing/2014/main" val="4079445838"/>
                  </a:ext>
                </a:extLst>
              </a:tr>
            </a:tbl>
          </a:graphicData>
        </a:graphic>
      </p:graphicFrame>
      <p:sp>
        <p:nvSpPr>
          <p:cNvPr id="2" name="Rectangle 1">
            <a:extLst>
              <a:ext uri="{FF2B5EF4-FFF2-40B4-BE49-F238E27FC236}">
                <a16:creationId xmlns:a16="http://schemas.microsoft.com/office/drawing/2014/main" id="{D460EBD4-0FEA-732E-5660-01EC7B6379C1}"/>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698158559"/>
      </p:ext>
    </p:extLst>
  </p:cSld>
  <p:clrMapOvr>
    <a:masterClrMapping/>
  </p:clrMapOvr>
</p:sld>
</file>

<file path=ppt/theme/theme1.xml><?xml version="1.0" encoding="utf-8"?>
<a:theme xmlns:a="http://schemas.openxmlformats.org/drawingml/2006/main" name="QuartzBasicTemplates">
  <a:themeElements>
    <a:clrScheme name="PGL 2024">
      <a:dk1>
        <a:srgbClr val="333333"/>
      </a:dk1>
      <a:lt1>
        <a:srgbClr val="FFFFFF"/>
      </a:lt1>
      <a:dk2>
        <a:srgbClr val="6A6A6A"/>
      </a:dk2>
      <a:lt2>
        <a:srgbClr val="E6E6E6"/>
      </a:lt2>
      <a:accent1>
        <a:srgbClr val="33CC33"/>
      </a:accent1>
      <a:accent2>
        <a:srgbClr val="FF7C41"/>
      </a:accent2>
      <a:accent3>
        <a:srgbClr val="FF3333"/>
      </a:accent3>
      <a:accent4>
        <a:srgbClr val="3366FF"/>
      </a:accent4>
      <a:accent5>
        <a:srgbClr val="1A3380"/>
      </a:accent5>
      <a:accent6>
        <a:srgbClr val="FECA00"/>
      </a:accent6>
      <a:hlink>
        <a:srgbClr val="326CFA"/>
      </a:hlink>
      <a:folHlink>
        <a:srgbClr val="33CC3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1440" tIns="91440" rIns="91440" bIns="91440" rtlCol="0" anchor="ctr">
        <a:spAutoFit/>
      </a:bodyPr>
      <a:lstStyle>
        <a:defPPr algn="l">
          <a:defRPr sz="180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Presentation17" id="{66C0ADA3-3A2E-5548-B9F3-8FDD29C9AB5E}" vid="{6BD74DB3-6191-014D-9C2C-A52482A41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33A261264AB4C816D9C03595A177F" ma:contentTypeVersion="30" ma:contentTypeDescription="Create a new document." ma:contentTypeScope="" ma:versionID="35f7cde3642b4e5e75f7b1d62d1fcbbd">
  <xsd:schema xmlns:xsd="http://www.w3.org/2001/XMLSchema" xmlns:xs="http://www.w3.org/2001/XMLSchema" xmlns:p="http://schemas.microsoft.com/office/2006/metadata/properties" xmlns:ns2="98c5338e-4283-4e53-888b-9f3d317b6e4f" xmlns:ns3="cd34f957-0ea6-42a4-a3a9-c12eaa351611" targetNamespace="http://schemas.microsoft.com/office/2006/metadata/properties" ma:root="true" ma:fieldsID="2291d5c55cf32796ccd9237d06f95169" ns2:_="" ns3:_="">
    <xsd:import namespace="98c5338e-4283-4e53-888b-9f3d317b6e4f"/>
    <xsd:import namespace="cd34f957-0ea6-42a4-a3a9-c12eaa351611"/>
    <xsd:element name="properties">
      <xsd:complexType>
        <xsd:sequence>
          <xsd:element name="documentManagement">
            <xsd:complexType>
              <xsd:all>
                <xsd:element ref="ns2:image"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Text" minOccurs="0"/>
                <xsd:element ref="ns2:Tag" minOccurs="0"/>
                <xsd:element ref="ns2:Comments" minOccurs="0"/>
                <xsd:element ref="ns2:Author0" minOccurs="0"/>
                <xsd:element ref="ns2:ApprovalDate" minOccurs="0"/>
                <xsd:element ref="ns2:DueDate" minOccurs="0"/>
                <xsd:element ref="ns2:Tag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5338e-4283-4e53-888b-9f3d317b6e4f" elementFormDefault="qualified">
    <xsd:import namespace="http://schemas.microsoft.com/office/2006/documentManagement/types"/>
    <xsd:import namespace="http://schemas.microsoft.com/office/infopath/2007/PartnerControls"/>
    <xsd:element name="image" ma:index="3" nillable="true" ma:displayName="image" ma:format="Thumbnail" ma:internalName="image" ma:readOnly="false">
      <xsd:simpleType>
        <xsd:restriction base="dms:Unknow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1c44e5-0140-4b3b-997a-15a66a3b3616"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Text" ma:index="24" nillable="true" ma:displayName="Text" ma:format="Dropdown" ma:internalName="Text">
      <xsd:simpleType>
        <xsd:restriction base="dms:Text">
          <xsd:maxLength value="255"/>
        </xsd:restriction>
      </xsd:simpleType>
    </xsd:element>
    <xsd:element name="Tag" ma:index="25" nillable="true" ma:displayName="Status" ma:format="Dropdown" ma:internalName="Tag">
      <xsd:simpleType>
        <xsd:union memberTypes="dms:Text">
          <xsd:simpleType>
            <xsd:restriction base="dms:Choice">
              <xsd:enumeration value="In Process"/>
              <xsd:enumeration value="Final"/>
              <xsd:enumeration value="Needs Review"/>
              <xsd:enumeration value="To be Archived"/>
            </xsd:restriction>
          </xsd:simpleType>
        </xsd:union>
      </xsd:simpleType>
    </xsd:element>
    <xsd:element name="Comments" ma:index="26" nillable="true" ma:displayName="Comments" ma:format="Dropdown" ma:internalName="Comments">
      <xsd:simpleType>
        <xsd:restriction base="dms:Note">
          <xsd:maxLength value="255"/>
        </xsd:restriction>
      </xsd:simpleType>
    </xsd:element>
    <xsd:element name="Author0" ma:index="27" nillable="true"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Date" ma:index="28" nillable="true" ma:displayName="Approval Date" ma:default="[today]" ma:description="Enter the date approved if you are the approver of this document" ma:format="DateOnly" ma:internalName="ApprovalDate">
      <xsd:simpleType>
        <xsd:restriction base="dms:DateTime"/>
      </xsd:simpleType>
    </xsd:element>
    <xsd:element name="DueDate" ma:index="29" nillable="true" ma:displayName="Due Date" ma:format="DateOnly" ma:internalName="DueDate">
      <xsd:simpleType>
        <xsd:restriction base="dms:DateTime"/>
      </xsd:simpleType>
    </xsd:element>
    <xsd:element name="Tags" ma:index="30" nillable="true" ma:displayName="Tags" ma:format="Dropdown" ma:internalName="Tags">
      <xsd:complexType>
        <xsd:complexContent>
          <xsd:extension base="dms:MultiChoice">
            <xsd:sequence>
              <xsd:element name="Value" maxOccurs="unbounded" minOccurs="0" nillable="true">
                <xsd:simpleType>
                  <xsd:restriction base="dms:Choice">
                    <xsd:enumeration value="Web asset"/>
                    <xsd:enumeration value="Source"/>
                    <xsd:enumeration value="Internal only"/>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34f957-0ea6-42a4-a3a9-c12eaa3516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53bedb7-a2e6-4e13-a801-a805df142595}" ma:internalName="TaxCatchAll" ma:readOnly="false" ma:showField="CatchAllData" ma:web="cd34f957-0ea6-42a4-a3a9-c12eaa3516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Date xmlns="98c5338e-4283-4e53-888b-9f3d317b6e4f">2024-09-15T16:05:17Z</ApprovalDate>
    <lcf76f155ced4ddcb4097134ff3c332f xmlns="98c5338e-4283-4e53-888b-9f3d317b6e4f">
      <Terms xmlns="http://schemas.microsoft.com/office/infopath/2007/PartnerControls"/>
    </lcf76f155ced4ddcb4097134ff3c332f>
    <image xmlns="98c5338e-4283-4e53-888b-9f3d317b6e4f" xsi:nil="true"/>
    <Tag xmlns="98c5338e-4283-4e53-888b-9f3d317b6e4f" xsi:nil="true"/>
    <Tags xmlns="98c5338e-4283-4e53-888b-9f3d317b6e4f" xsi:nil="true"/>
    <Author0 xmlns="98c5338e-4283-4e53-888b-9f3d317b6e4f">
      <UserInfo>
        <DisplayName/>
        <AccountId xsi:nil="true"/>
        <AccountType/>
      </UserInfo>
    </Author0>
    <Text xmlns="98c5338e-4283-4e53-888b-9f3d317b6e4f" xsi:nil="true"/>
    <Comments xmlns="98c5338e-4283-4e53-888b-9f3d317b6e4f" xsi:nil="true"/>
    <TaxCatchAll xmlns="cd34f957-0ea6-42a4-a3a9-c12eaa351611" xsi:nil="true"/>
    <DueDate xmlns="98c5338e-4283-4e53-888b-9f3d317b6e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0CED5-6DEF-45B6-8A78-2E459663C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5338e-4283-4e53-888b-9f3d317b6e4f"/>
    <ds:schemaRef ds:uri="cd34f957-0ea6-42a4-a3a9-c12eaa351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96B376-ED6A-41CF-A0BA-1091AF708958}">
  <ds:schemaRefs>
    <ds:schemaRef ds:uri="http://schemas.microsoft.com/office/2006/metadata/properties"/>
    <ds:schemaRef ds:uri="http://schemas.microsoft.com/office/infopath/2007/PartnerControls"/>
    <ds:schemaRef ds:uri="98c5338e-4283-4e53-888b-9f3d317b6e4f"/>
    <ds:schemaRef ds:uri="cd34f957-0ea6-42a4-a3a9-c12eaa351611"/>
  </ds:schemaRefs>
</ds:datastoreItem>
</file>

<file path=customXml/itemProps3.xml><?xml version="1.0" encoding="utf-8"?>
<ds:datastoreItem xmlns:ds="http://schemas.openxmlformats.org/officeDocument/2006/customXml" ds:itemID="{3CC3DD27-C23C-4328-976F-57555BF4C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Fall-PGL-240914</Template>
  <TotalTime>77</TotalTime>
  <Words>1744</Words>
  <Application>Microsoft Macintosh PowerPoint</Application>
  <PresentationFormat>On-screen Show (16:9)</PresentationFormat>
  <Paragraphs>318</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Wingdings</vt:lpstr>
      <vt:lpstr>QuartzBasicTemplates</vt:lpstr>
      <vt:lpstr>Quartz Open Framework</vt:lpstr>
      <vt:lpstr>PowerPoint Presentation</vt:lpstr>
      <vt:lpstr>Quartz Starter Templates</vt:lpstr>
      <vt:lpstr>About the examples</vt:lpstr>
      <vt:lpstr>Quartz Open Framework</vt:lpstr>
      <vt:lpstr>Define Your Process</vt:lpstr>
      <vt:lpstr>The Process for Fundamentals of Managing Products</vt:lpstr>
      <vt:lpstr>Quartz Process Canvas </vt:lpstr>
      <vt:lpstr>Quartz Process Canvas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Product Growth Leaders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Quartz Open Framework</dc:title>
  <dc:subject>Basic Templates</dc:subject>
  <dc:creator>Steve Johnson</dc:creator>
  <cp:keywords>product management templates</cp:keywords>
  <dc:description/>
  <cp:lastModifiedBy>Barbara Nelson</cp:lastModifiedBy>
  <cp:revision>5</cp:revision>
  <dcterms:created xsi:type="dcterms:W3CDTF">2024-09-14T20:19:29Z</dcterms:created>
  <dcterms:modified xsi:type="dcterms:W3CDTF">2024-11-06T20:35:06Z</dcterms:modified>
  <cp:category>product management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0x0101000B833A261264AB4C816D9C03595A177F</vt:lpwstr>
  </property>
</Properties>
</file>